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98" r:id="rId3"/>
    <p:sldId id="291" r:id="rId4"/>
    <p:sldId id="263" r:id="rId5"/>
    <p:sldId id="265" r:id="rId6"/>
    <p:sldId id="273" r:id="rId7"/>
    <p:sldId id="274" r:id="rId8"/>
    <p:sldId id="300" r:id="rId9"/>
    <p:sldId id="276" r:id="rId10"/>
    <p:sldId id="277" r:id="rId11"/>
    <p:sldId id="278" r:id="rId12"/>
    <p:sldId id="281" r:id="rId13"/>
    <p:sldId id="299" r:id="rId14"/>
    <p:sldId id="301" r:id="rId15"/>
    <p:sldId id="282" r:id="rId16"/>
    <p:sldId id="283" r:id="rId17"/>
    <p:sldId id="296" r:id="rId18"/>
    <p:sldId id="284" r:id="rId19"/>
    <p:sldId id="302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495"/>
    <p:restoredTop sz="95070"/>
  </p:normalViewPr>
  <p:slideViewPr>
    <p:cSldViewPr snapToGrid="0" snapToObjects="1">
      <p:cViewPr varScale="1">
        <p:scale>
          <a:sx n="62" d="100"/>
          <a:sy n="62" d="100"/>
        </p:scale>
        <p:origin x="232" y="1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86407-A031-694A-B3EC-3654A53A328E}" type="datetimeFigureOut">
              <a:rPr kumimoji="1" lang="zh-CN" altLang="en-US" smtClean="0"/>
              <a:t>2021/5/28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A0C99-2550-5C48-9E44-B7C6305A508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05752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A0C99-2550-5C48-9E44-B7C6305A5083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7631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A0C99-2550-5C48-9E44-B7C6305A5083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0599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3ED122-966D-9945-8982-068AA7319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702154C-C3C6-B145-8D08-E571836D62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01A4FE7-0F6C-3A49-9CB8-3D6012DE9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3EF-A78A-5649-9E16-99020BD9DF58}" type="datetimeFigureOut">
              <a:rPr kumimoji="1" lang="zh-CN" altLang="en-US" smtClean="0"/>
              <a:t>2021/5/28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3BE5B1E-7BF1-C248-BC40-BD19BBEB3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9FF5DA-D88C-8042-8056-8BF8D3248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AB70-FDD9-B34A-821E-A50212C8FF7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61525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8CE970-B577-1F4D-8C65-67A85421F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2382636-CDCD-1B4F-9DAB-10BDD4A572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85B4D6-A4BD-0047-B2ED-F7BBAF21C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3EF-A78A-5649-9E16-99020BD9DF58}" type="datetimeFigureOut">
              <a:rPr kumimoji="1" lang="zh-CN" altLang="en-US" smtClean="0"/>
              <a:t>2021/5/28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42FC8B-C038-DA48-94FB-8CCB97FFC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E35CBF-3509-5D43-BE9F-EEEBCF2CC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AB70-FDD9-B34A-821E-A50212C8FF7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5560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AA5587D-C221-1C47-9B16-78C04EF2E1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4C1F504-8F56-3745-929F-5019C52017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6E18F6-4893-D440-8F6D-3057528D2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3EF-A78A-5649-9E16-99020BD9DF58}" type="datetimeFigureOut">
              <a:rPr kumimoji="1" lang="zh-CN" altLang="en-US" smtClean="0"/>
              <a:t>2021/5/28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F28003B-017C-2E43-991C-C68440B67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0951837-2DBF-8941-A6FF-83576EB6C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AB70-FDD9-B34A-821E-A50212C8FF7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1313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66883E-6AE3-D743-9A32-CD34E08E0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2FCE869-0825-604E-898B-67618B465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683170-8CB8-004A-BE33-02C001FBB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3EF-A78A-5649-9E16-99020BD9DF58}" type="datetimeFigureOut">
              <a:rPr kumimoji="1" lang="zh-CN" altLang="en-US" smtClean="0"/>
              <a:t>2021/5/28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592F26-A8B1-2A47-8CC9-1813033D5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7EAC88-7BC4-7C48-B5DB-BD3DB9CF4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AB70-FDD9-B34A-821E-A50212C8FF7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735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80E9D0-5A0E-8142-B678-61448CA6F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87CFF4-A1A6-A84B-862E-E461155CB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FC3FED5-E7B3-0F40-B12E-A3CAFE545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3EF-A78A-5649-9E16-99020BD9DF58}" type="datetimeFigureOut">
              <a:rPr kumimoji="1" lang="zh-CN" altLang="en-US" smtClean="0"/>
              <a:t>2021/5/28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0FC10E-6503-0F49-B599-FE743AFF0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049E2B-ED7C-6144-BF6C-D985EF567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AB70-FDD9-B34A-821E-A50212C8FF7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58694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60E938-E295-2E46-A25C-05133A1DB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C16C985-62BE-094E-83D9-8473D36D2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81CC015-CC8E-FF48-94D5-6DCF2008E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7D4FF0A-74A0-8D49-8C6D-DE512C15B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3EF-A78A-5649-9E16-99020BD9DF58}" type="datetimeFigureOut">
              <a:rPr kumimoji="1" lang="zh-CN" altLang="en-US" smtClean="0"/>
              <a:t>2021/5/28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C887FC-8180-2B42-B11E-E3AF7607E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127B4A-4F4A-A44E-887B-185EC9D55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AB70-FDD9-B34A-821E-A50212C8FF7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42989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154337-8CE8-CF48-8A40-739BF59B3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9B8658B-088A-D846-BC4F-8A0DD05D9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33A7A95-E905-3B49-AC70-7D6696593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26F86DA-981F-7947-AA60-170695CDA6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AF0E3D-C099-7A47-A4D8-3C6F4D20C1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1ABD1CA-6C82-534B-A116-D215BAC5B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3EF-A78A-5649-9E16-99020BD9DF58}" type="datetimeFigureOut">
              <a:rPr kumimoji="1" lang="zh-CN" altLang="en-US" smtClean="0"/>
              <a:t>2021/5/28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BB30203-0875-C143-B9CF-7BB5989E1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5043B7B-3C3A-564F-B948-38C907B1D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AB70-FDD9-B34A-821E-A50212C8FF7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9092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03D96B-603C-C140-95B2-E177E5C8E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1FFA1BC-D513-3B40-8FF9-E910FC1C0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3EF-A78A-5649-9E16-99020BD9DF58}" type="datetimeFigureOut">
              <a:rPr kumimoji="1" lang="zh-CN" altLang="en-US" smtClean="0"/>
              <a:t>2021/5/28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075F4C4-08A9-694A-9277-8EE0BDE3A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F43C55D-CBBC-7C47-A8F3-AB58248A6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AB70-FDD9-B34A-821E-A50212C8FF7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95443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6E69421-4D53-6F45-8C4D-BDAE405C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3EF-A78A-5649-9E16-99020BD9DF58}" type="datetimeFigureOut">
              <a:rPr kumimoji="1" lang="zh-CN" altLang="en-US" smtClean="0"/>
              <a:t>2021/5/28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CB3B65E-2201-BF4C-BE02-BCD9055D1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0D24D73-CA6C-B045-ABA4-2DCFFC502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AB70-FDD9-B34A-821E-A50212C8FF7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90399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6EC9C-ABDF-9D45-AD85-624005ACA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1864C6A-E990-D849-8744-848A0DB0D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C5BA1C9-B787-464C-BF03-282A3B5887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AA32C18-28B5-D245-ACE6-4D4D6CAB6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3EF-A78A-5649-9E16-99020BD9DF58}" type="datetimeFigureOut">
              <a:rPr kumimoji="1" lang="zh-CN" altLang="en-US" smtClean="0"/>
              <a:t>2021/5/28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B2DFC2D-5534-AB47-8B0F-6A8A863C8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9A014A-AF5D-EA4B-BF61-D91251583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AB70-FDD9-B34A-821E-A50212C8FF7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55277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4CBCC6-720D-0A40-9A74-3D6CC0236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13C6D43-B977-F442-9C9A-150DFD691C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0D52416-81B5-894C-B5DF-7565EFAD7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19761CB-806C-7C43-9138-0181B4678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93EF-A78A-5649-9E16-99020BD9DF58}" type="datetimeFigureOut">
              <a:rPr kumimoji="1" lang="zh-CN" altLang="en-US" smtClean="0"/>
              <a:t>2021/5/28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BA30B22-78AD-F346-A004-0A97CEA8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D0F7E29-F896-D041-A868-E5B4BE2C5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AB70-FDD9-B34A-821E-A50212C8FF7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10924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1D8F530-AA12-0B48-97A8-A23542737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1D2CCA1-095D-F840-9BC5-CB0D4FE53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2C4A4E-9DE8-7845-95D9-3EAB201A6D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193EF-A78A-5649-9E16-99020BD9DF58}" type="datetimeFigureOut">
              <a:rPr kumimoji="1" lang="zh-CN" altLang="en-US" smtClean="0"/>
              <a:t>2021/5/28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18F86A-B015-3540-A299-30A51D8616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05733A-4D05-A243-94DA-A3D087BBC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8AB70-FDD9-B34A-821E-A50212C8FF7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33813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hyperlink" Target="https://github.com/wtliao/layout2im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3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50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zhaobozb/layout2im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50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徽标, 公司名称&#10;&#10;描述已自动生成">
            <a:extLst>
              <a:ext uri="{FF2B5EF4-FFF2-40B4-BE49-F238E27FC236}">
                <a16:creationId xmlns:a16="http://schemas.microsoft.com/office/drawing/2014/main" id="{E57346AE-14A9-4741-BDD5-2E861E9F6934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4318000"/>
            <a:ext cx="3600000" cy="25400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27EC41F-9317-4E4F-9E18-CDBD670CA9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" altLang="zh-CN" sz="3600" b="1" i="1" dirty="0"/>
              <a:t>Context-Aware Layout to Image Generation with Enhanced Object Appearance </a:t>
            </a:r>
            <a:br>
              <a:rPr lang="en" altLang="zh-CN" dirty="0"/>
            </a:br>
            <a:endParaRPr kumimoji="1"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CC466A1-0C55-074D-AAEE-B8FC9071A1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46409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en" altLang="zh-CN" dirty="0"/>
              <a:t>Sen He, </a:t>
            </a:r>
            <a:r>
              <a:rPr lang="en" altLang="zh-CN" dirty="0" err="1"/>
              <a:t>Wentong</a:t>
            </a:r>
            <a:r>
              <a:rPr lang="en" altLang="zh-CN" dirty="0"/>
              <a:t> Liao, Michael Ying Yang, </a:t>
            </a:r>
            <a:r>
              <a:rPr lang="en" altLang="zh-CN" dirty="0" err="1"/>
              <a:t>Yongxin</a:t>
            </a:r>
            <a:r>
              <a:rPr lang="en" altLang="zh-CN" dirty="0"/>
              <a:t> Yang,</a:t>
            </a:r>
          </a:p>
          <a:p>
            <a:r>
              <a:rPr lang="en" altLang="zh-CN" dirty="0"/>
              <a:t> Yi-</a:t>
            </a:r>
            <a:r>
              <a:rPr lang="en" altLang="zh-CN" dirty="0" err="1"/>
              <a:t>Zhe</a:t>
            </a:r>
            <a:r>
              <a:rPr lang="en" altLang="zh-CN" dirty="0"/>
              <a:t> Song,  Bodo </a:t>
            </a:r>
            <a:r>
              <a:rPr lang="en" altLang="zh-CN" dirty="0" err="1"/>
              <a:t>Rosenhahn</a:t>
            </a:r>
            <a:r>
              <a:rPr lang="en" altLang="zh-CN" dirty="0"/>
              <a:t>, Tao Xiang</a:t>
            </a:r>
          </a:p>
          <a:p>
            <a:endParaRPr lang="en" altLang="zh-CN" dirty="0"/>
          </a:p>
          <a:p>
            <a:r>
              <a:rPr lang="en" altLang="zh-CN" dirty="0"/>
              <a:t>Code: </a:t>
            </a:r>
            <a:r>
              <a:rPr lang="en" altLang="zh-CN" dirty="0">
                <a:hlinkClick r:id="rId4"/>
              </a:rPr>
              <a:t>https://github.com/wtliao/layout2img</a:t>
            </a:r>
            <a:br>
              <a:rPr lang="en" altLang="zh-CN" dirty="0"/>
            </a:br>
            <a:endParaRPr lang="en" altLang="zh-CN" dirty="0"/>
          </a:p>
          <a:p>
            <a:endParaRPr kumimoji="1" lang="zh-CN" altLang="en-US" dirty="0"/>
          </a:p>
        </p:txBody>
      </p:sp>
      <p:pic>
        <p:nvPicPr>
          <p:cNvPr id="5" name="图片 4" descr="徽标&#10;&#10;描述已自动生成">
            <a:extLst>
              <a:ext uri="{FF2B5EF4-FFF2-40B4-BE49-F238E27FC236}">
                <a16:creationId xmlns:a16="http://schemas.microsoft.com/office/drawing/2014/main" id="{EA4F18FF-7FE8-CC4A-AE83-CB7C4391CD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600000" cy="1154828"/>
          </a:xfrm>
          <a:prstGeom prst="rect">
            <a:avLst/>
          </a:prstGeom>
        </p:spPr>
      </p:pic>
      <p:pic>
        <p:nvPicPr>
          <p:cNvPr id="9" name="图片 8" descr="文本&#10;&#10;描述已自动生成">
            <a:extLst>
              <a:ext uri="{FF2B5EF4-FFF2-40B4-BE49-F238E27FC236}">
                <a16:creationId xmlns:a16="http://schemas.microsoft.com/office/drawing/2014/main" id="{3D2C8AD0-33F9-9146-880B-9901ED9833F7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159905" y="5102171"/>
            <a:ext cx="3600000" cy="1033493"/>
          </a:xfrm>
          <a:prstGeom prst="rect">
            <a:avLst/>
          </a:prstGeom>
        </p:spPr>
      </p:pic>
      <p:pic>
        <p:nvPicPr>
          <p:cNvPr id="6" name="图片 5" descr="徽标&#10;&#10;中度可信度描述已自动生成">
            <a:extLst>
              <a:ext uri="{FF2B5EF4-FFF2-40B4-BE49-F238E27FC236}">
                <a16:creationId xmlns:a16="http://schemas.microsoft.com/office/drawing/2014/main" id="{85027860-3EDC-4D4C-A541-252F2E536AE9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8338002" y="4876800"/>
            <a:ext cx="36000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650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EAB7BFA3-1CA8-D84D-8E1B-64112E3C3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Our method – Context modelling</a:t>
            </a:r>
            <a:endParaRPr kumimoji="1" lang="zh-CN" altLang="en-US" dirty="0"/>
          </a:p>
        </p:txBody>
      </p:sp>
      <p:grpSp>
        <p:nvGrpSpPr>
          <p:cNvPr id="5" name="Group 44">
            <a:extLst>
              <a:ext uri="{FF2B5EF4-FFF2-40B4-BE49-F238E27FC236}">
                <a16:creationId xmlns:a16="http://schemas.microsoft.com/office/drawing/2014/main" id="{88070EBB-26C4-D045-A151-88E232822A3E}"/>
              </a:ext>
            </a:extLst>
          </p:cNvPr>
          <p:cNvGrpSpPr/>
          <p:nvPr/>
        </p:nvGrpSpPr>
        <p:grpSpPr>
          <a:xfrm>
            <a:off x="0" y="1884566"/>
            <a:ext cx="6476472" cy="3452789"/>
            <a:chOff x="478342" y="931171"/>
            <a:chExt cx="6167869" cy="3288264"/>
          </a:xfrm>
        </p:grpSpPr>
        <p:grpSp>
          <p:nvGrpSpPr>
            <p:cNvPr id="6" name="Group 17">
              <a:extLst>
                <a:ext uri="{FF2B5EF4-FFF2-40B4-BE49-F238E27FC236}">
                  <a16:creationId xmlns:a16="http://schemas.microsoft.com/office/drawing/2014/main" id="{A64BBEA3-58BF-BD4C-BE69-EE66CC34607B}"/>
                </a:ext>
              </a:extLst>
            </p:cNvPr>
            <p:cNvGrpSpPr/>
            <p:nvPr/>
          </p:nvGrpSpPr>
          <p:grpSpPr>
            <a:xfrm>
              <a:off x="478342" y="2879973"/>
              <a:ext cx="1439343" cy="1214578"/>
              <a:chOff x="840284" y="2879973"/>
              <a:chExt cx="1439343" cy="1214578"/>
            </a:xfrm>
          </p:grpSpPr>
          <p:grpSp>
            <p:nvGrpSpPr>
              <p:cNvPr id="43" name="Group 8">
                <a:extLst>
                  <a:ext uri="{FF2B5EF4-FFF2-40B4-BE49-F238E27FC236}">
                    <a16:creationId xmlns:a16="http://schemas.microsoft.com/office/drawing/2014/main" id="{8899E275-436F-8740-A657-3895DAC2C0F7}"/>
                  </a:ext>
                </a:extLst>
              </p:cNvPr>
              <p:cNvGrpSpPr/>
              <p:nvPr/>
            </p:nvGrpSpPr>
            <p:grpSpPr>
              <a:xfrm>
                <a:off x="951462" y="3475071"/>
                <a:ext cx="497616" cy="211040"/>
                <a:chOff x="28897" y="6745841"/>
                <a:chExt cx="373866" cy="191854"/>
              </a:xfrm>
            </p:grpSpPr>
            <p:sp>
              <p:nvSpPr>
                <p:cNvPr id="58" name="Rectangle 9">
                  <a:extLst>
                    <a:ext uri="{FF2B5EF4-FFF2-40B4-BE49-F238E27FC236}">
                      <a16:creationId xmlns:a16="http://schemas.microsoft.com/office/drawing/2014/main" id="{846DF838-CCE6-3C44-90B5-3CC44365532F}"/>
                    </a:ext>
                  </a:extLst>
                </p:cNvPr>
                <p:cNvSpPr/>
                <p:nvPr/>
              </p:nvSpPr>
              <p:spPr>
                <a:xfrm>
                  <a:off x="80243" y="6794119"/>
                  <a:ext cx="178871" cy="9289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40" b="1" dirty="0"/>
                </a:p>
              </p:txBody>
            </p:sp>
            <p:sp>
              <p:nvSpPr>
                <p:cNvPr id="59" name="TextBox 10">
                  <a:extLst>
                    <a:ext uri="{FF2B5EF4-FFF2-40B4-BE49-F238E27FC236}">
                      <a16:creationId xmlns:a16="http://schemas.microsoft.com/office/drawing/2014/main" id="{22C49AEA-4784-2044-9628-96C97E122F5D}"/>
                    </a:ext>
                  </a:extLst>
                </p:cNvPr>
                <p:cNvSpPr txBox="1"/>
                <p:nvPr/>
              </p:nvSpPr>
              <p:spPr>
                <a:xfrm>
                  <a:off x="28897" y="6745841"/>
                  <a:ext cx="373866" cy="1918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40" b="1" dirty="0">
                      <a:solidFill>
                        <a:schemeClr val="bg1"/>
                      </a:solidFill>
                    </a:rPr>
                    <a:t>bowl</a:t>
                  </a:r>
                </a:p>
              </p:txBody>
            </p:sp>
          </p:grpSp>
          <p:grpSp>
            <p:nvGrpSpPr>
              <p:cNvPr id="44" name="Group 11">
                <a:extLst>
                  <a:ext uri="{FF2B5EF4-FFF2-40B4-BE49-F238E27FC236}">
                    <a16:creationId xmlns:a16="http://schemas.microsoft.com/office/drawing/2014/main" id="{58A67FE3-3622-2F46-93C2-C8070CBF6D4E}"/>
                  </a:ext>
                </a:extLst>
              </p:cNvPr>
              <p:cNvGrpSpPr/>
              <p:nvPr/>
            </p:nvGrpSpPr>
            <p:grpSpPr>
              <a:xfrm>
                <a:off x="840284" y="3128393"/>
                <a:ext cx="497616" cy="211040"/>
                <a:chOff x="28820" y="6739689"/>
                <a:chExt cx="373866" cy="191854"/>
              </a:xfrm>
            </p:grpSpPr>
            <p:sp>
              <p:nvSpPr>
                <p:cNvPr id="56" name="Rectangle 12">
                  <a:extLst>
                    <a:ext uri="{FF2B5EF4-FFF2-40B4-BE49-F238E27FC236}">
                      <a16:creationId xmlns:a16="http://schemas.microsoft.com/office/drawing/2014/main" id="{1EDDB0DA-17F4-6742-81B9-6A0AB86AAE36}"/>
                    </a:ext>
                  </a:extLst>
                </p:cNvPr>
                <p:cNvSpPr/>
                <p:nvPr/>
              </p:nvSpPr>
              <p:spPr>
                <a:xfrm>
                  <a:off x="80243" y="6794119"/>
                  <a:ext cx="178871" cy="92890"/>
                </a:xfrm>
                <a:prstGeom prst="rect">
                  <a:avLst/>
                </a:prstGeom>
                <a:solidFill>
                  <a:srgbClr val="3507F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40" b="1" dirty="0"/>
                </a:p>
              </p:txBody>
            </p:sp>
            <p:sp>
              <p:nvSpPr>
                <p:cNvPr id="57" name="TextBox 13">
                  <a:extLst>
                    <a:ext uri="{FF2B5EF4-FFF2-40B4-BE49-F238E27FC236}">
                      <a16:creationId xmlns:a16="http://schemas.microsoft.com/office/drawing/2014/main" id="{AABDC9A0-C5F3-7B42-92A7-3C1A5DAE196A}"/>
                    </a:ext>
                  </a:extLst>
                </p:cNvPr>
                <p:cNvSpPr txBox="1"/>
                <p:nvPr/>
              </p:nvSpPr>
              <p:spPr>
                <a:xfrm>
                  <a:off x="28820" y="6739689"/>
                  <a:ext cx="373866" cy="1918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40" b="1" dirty="0">
                      <a:solidFill>
                        <a:schemeClr val="bg1"/>
                      </a:solidFill>
                    </a:rPr>
                    <a:t>bowl</a:t>
                  </a:r>
                </a:p>
              </p:txBody>
            </p:sp>
          </p:grpSp>
          <p:grpSp>
            <p:nvGrpSpPr>
              <p:cNvPr id="45" name="Group 14">
                <a:extLst>
                  <a:ext uri="{FF2B5EF4-FFF2-40B4-BE49-F238E27FC236}">
                    <a16:creationId xmlns:a16="http://schemas.microsoft.com/office/drawing/2014/main" id="{73A3E478-FAB4-BF43-928E-E4D16E69597D}"/>
                  </a:ext>
                </a:extLst>
              </p:cNvPr>
              <p:cNvGrpSpPr/>
              <p:nvPr/>
            </p:nvGrpSpPr>
            <p:grpSpPr>
              <a:xfrm>
                <a:off x="1161193" y="2942139"/>
                <a:ext cx="497616" cy="211040"/>
                <a:chOff x="26987" y="6742604"/>
                <a:chExt cx="373866" cy="191854"/>
              </a:xfrm>
            </p:grpSpPr>
            <p:sp>
              <p:nvSpPr>
                <p:cNvPr id="54" name="Rectangle 15">
                  <a:extLst>
                    <a:ext uri="{FF2B5EF4-FFF2-40B4-BE49-F238E27FC236}">
                      <a16:creationId xmlns:a16="http://schemas.microsoft.com/office/drawing/2014/main" id="{B86EE39F-470D-5142-9431-9F6FF4D0F0F2}"/>
                    </a:ext>
                  </a:extLst>
                </p:cNvPr>
                <p:cNvSpPr/>
                <p:nvPr/>
              </p:nvSpPr>
              <p:spPr>
                <a:xfrm>
                  <a:off x="80243" y="6794119"/>
                  <a:ext cx="178871" cy="9289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40" b="1" dirty="0"/>
                </a:p>
              </p:txBody>
            </p:sp>
            <p:sp>
              <p:nvSpPr>
                <p:cNvPr id="55" name="TextBox 16">
                  <a:extLst>
                    <a:ext uri="{FF2B5EF4-FFF2-40B4-BE49-F238E27FC236}">
                      <a16:creationId xmlns:a16="http://schemas.microsoft.com/office/drawing/2014/main" id="{046FAF43-77A8-DB44-9DD5-1C124AF16201}"/>
                    </a:ext>
                  </a:extLst>
                </p:cNvPr>
                <p:cNvSpPr txBox="1"/>
                <p:nvPr/>
              </p:nvSpPr>
              <p:spPr>
                <a:xfrm>
                  <a:off x="26987" y="6742604"/>
                  <a:ext cx="373866" cy="1918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40" b="1" dirty="0">
                      <a:solidFill>
                        <a:schemeClr val="bg1"/>
                      </a:solidFill>
                    </a:rPr>
                    <a:t>bowl</a:t>
                  </a:r>
                </a:p>
              </p:txBody>
            </p:sp>
          </p:grpSp>
          <p:sp>
            <p:nvSpPr>
              <p:cNvPr id="46" name="Rectangle 26">
                <a:extLst>
                  <a:ext uri="{FF2B5EF4-FFF2-40B4-BE49-F238E27FC236}">
                    <a16:creationId xmlns:a16="http://schemas.microsoft.com/office/drawing/2014/main" id="{D8E478CB-0EDC-6141-8E73-8C848E5701AE}"/>
                  </a:ext>
                </a:extLst>
              </p:cNvPr>
              <p:cNvSpPr/>
              <p:nvPr/>
            </p:nvSpPr>
            <p:spPr>
              <a:xfrm>
                <a:off x="897493" y="2879973"/>
                <a:ext cx="1208755" cy="121457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87"/>
              </a:p>
            </p:txBody>
          </p:sp>
          <p:sp>
            <p:nvSpPr>
              <p:cNvPr id="47" name="Rectangle 27">
                <a:extLst>
                  <a:ext uri="{FF2B5EF4-FFF2-40B4-BE49-F238E27FC236}">
                    <a16:creationId xmlns:a16="http://schemas.microsoft.com/office/drawing/2014/main" id="{2E62234B-3D03-394D-9C64-B91BEF2A1165}"/>
                  </a:ext>
                </a:extLst>
              </p:cNvPr>
              <p:cNvSpPr/>
              <p:nvPr/>
            </p:nvSpPr>
            <p:spPr>
              <a:xfrm>
                <a:off x="1019803" y="3528162"/>
                <a:ext cx="819757" cy="556268"/>
              </a:xfrm>
              <a:prstGeom prst="rect">
                <a:avLst/>
              </a:prstGeom>
              <a:noFill/>
              <a:ln w="127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87"/>
              </a:p>
            </p:txBody>
          </p:sp>
          <p:sp>
            <p:nvSpPr>
              <p:cNvPr id="48" name="Rectangle 28">
                <a:extLst>
                  <a:ext uri="{FF2B5EF4-FFF2-40B4-BE49-F238E27FC236}">
                    <a16:creationId xmlns:a16="http://schemas.microsoft.com/office/drawing/2014/main" id="{DA09C9E2-91A8-7B43-8774-158696605257}"/>
                  </a:ext>
                </a:extLst>
              </p:cNvPr>
              <p:cNvSpPr/>
              <p:nvPr/>
            </p:nvSpPr>
            <p:spPr>
              <a:xfrm>
                <a:off x="908728" y="3189396"/>
                <a:ext cx="550088" cy="479901"/>
              </a:xfrm>
              <a:prstGeom prst="rect">
                <a:avLst/>
              </a:prstGeom>
              <a:noFill/>
              <a:ln w="12700">
                <a:solidFill>
                  <a:srgbClr val="3507F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87"/>
              </a:p>
            </p:txBody>
          </p:sp>
          <p:grpSp>
            <p:nvGrpSpPr>
              <p:cNvPr id="49" name="Group 29">
                <a:extLst>
                  <a:ext uri="{FF2B5EF4-FFF2-40B4-BE49-F238E27FC236}">
                    <a16:creationId xmlns:a16="http://schemas.microsoft.com/office/drawing/2014/main" id="{F656127C-77BB-764B-8D3B-6AA8EACD05ED}"/>
                  </a:ext>
                </a:extLst>
              </p:cNvPr>
              <p:cNvGrpSpPr/>
              <p:nvPr/>
            </p:nvGrpSpPr>
            <p:grpSpPr>
              <a:xfrm>
                <a:off x="1782011" y="3067575"/>
                <a:ext cx="497616" cy="211040"/>
                <a:chOff x="21530" y="6740190"/>
                <a:chExt cx="373866" cy="191854"/>
              </a:xfrm>
            </p:grpSpPr>
            <p:sp>
              <p:nvSpPr>
                <p:cNvPr id="52" name="Rectangle 30">
                  <a:extLst>
                    <a:ext uri="{FF2B5EF4-FFF2-40B4-BE49-F238E27FC236}">
                      <a16:creationId xmlns:a16="http://schemas.microsoft.com/office/drawing/2014/main" id="{0EE59CC6-EB14-8C42-8997-EEDC40A9B78D}"/>
                    </a:ext>
                  </a:extLst>
                </p:cNvPr>
                <p:cNvSpPr/>
                <p:nvPr/>
              </p:nvSpPr>
              <p:spPr>
                <a:xfrm>
                  <a:off x="80243" y="6794119"/>
                  <a:ext cx="178871" cy="9289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40" b="1" dirty="0"/>
                </a:p>
              </p:txBody>
            </p:sp>
            <p:sp>
              <p:nvSpPr>
                <p:cNvPr id="53" name="TextBox 31">
                  <a:extLst>
                    <a:ext uri="{FF2B5EF4-FFF2-40B4-BE49-F238E27FC236}">
                      <a16:creationId xmlns:a16="http://schemas.microsoft.com/office/drawing/2014/main" id="{FE203885-BEDD-3941-BA2D-25249E13871E}"/>
                    </a:ext>
                  </a:extLst>
                </p:cNvPr>
                <p:cNvSpPr txBox="1"/>
                <p:nvPr/>
              </p:nvSpPr>
              <p:spPr>
                <a:xfrm>
                  <a:off x="21530" y="6740190"/>
                  <a:ext cx="373866" cy="1918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40" b="1" dirty="0">
                      <a:solidFill>
                        <a:schemeClr val="bg1"/>
                      </a:solidFill>
                    </a:rPr>
                    <a:t>bowl</a:t>
                  </a:r>
                </a:p>
              </p:txBody>
            </p:sp>
          </p:grpSp>
          <p:sp>
            <p:nvSpPr>
              <p:cNvPr id="50" name="Rectangle 32">
                <a:extLst>
                  <a:ext uri="{FF2B5EF4-FFF2-40B4-BE49-F238E27FC236}">
                    <a16:creationId xmlns:a16="http://schemas.microsoft.com/office/drawing/2014/main" id="{4152A368-D117-E14E-955C-3C93D0A72C1D}"/>
                  </a:ext>
                </a:extLst>
              </p:cNvPr>
              <p:cNvSpPr/>
              <p:nvPr/>
            </p:nvSpPr>
            <p:spPr>
              <a:xfrm>
                <a:off x="1440495" y="3122861"/>
                <a:ext cx="660275" cy="535888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87"/>
              </a:p>
            </p:txBody>
          </p:sp>
          <p:sp>
            <p:nvSpPr>
              <p:cNvPr id="51" name="Rectangle 36">
                <a:extLst>
                  <a:ext uri="{FF2B5EF4-FFF2-40B4-BE49-F238E27FC236}">
                    <a16:creationId xmlns:a16="http://schemas.microsoft.com/office/drawing/2014/main" id="{ABB4F085-4365-D240-B190-7F62A6A208A3}"/>
                  </a:ext>
                </a:extLst>
              </p:cNvPr>
              <p:cNvSpPr/>
              <p:nvPr/>
            </p:nvSpPr>
            <p:spPr>
              <a:xfrm>
                <a:off x="1232077" y="3001862"/>
                <a:ext cx="446396" cy="164179"/>
              </a:xfrm>
              <a:prstGeom prst="rect">
                <a:avLst/>
              </a:prstGeom>
              <a:noFill/>
              <a:ln w="127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87"/>
              </a:p>
            </p:txBody>
          </p:sp>
        </p:grpSp>
        <p:grpSp>
          <p:nvGrpSpPr>
            <p:cNvPr id="7" name="Group 64">
              <a:extLst>
                <a:ext uri="{FF2B5EF4-FFF2-40B4-BE49-F238E27FC236}">
                  <a16:creationId xmlns:a16="http://schemas.microsoft.com/office/drawing/2014/main" id="{7D18D24D-E3D5-C84A-B539-59DBF294C8C7}"/>
                </a:ext>
              </a:extLst>
            </p:cNvPr>
            <p:cNvGrpSpPr/>
            <p:nvPr/>
          </p:nvGrpSpPr>
          <p:grpSpPr>
            <a:xfrm>
              <a:off x="2039682" y="3157568"/>
              <a:ext cx="1381760" cy="639282"/>
              <a:chOff x="3948256" y="1707839"/>
              <a:chExt cx="1381760" cy="639282"/>
            </a:xfrm>
          </p:grpSpPr>
          <p:sp>
            <p:nvSpPr>
              <p:cNvPr id="41" name="Rectangle 52">
                <a:extLst>
                  <a:ext uri="{FF2B5EF4-FFF2-40B4-BE49-F238E27FC236}">
                    <a16:creationId xmlns:a16="http://schemas.microsoft.com/office/drawing/2014/main" id="{A635E6E4-C14F-2E4A-9931-E4FEF3F64ECC}"/>
                  </a:ext>
                </a:extLst>
              </p:cNvPr>
              <p:cNvSpPr/>
              <p:nvPr/>
            </p:nvSpPr>
            <p:spPr>
              <a:xfrm>
                <a:off x="4136769" y="1707839"/>
                <a:ext cx="1000730" cy="63928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87" dirty="0"/>
              </a:p>
            </p:txBody>
          </p:sp>
          <p:sp>
            <p:nvSpPr>
              <p:cNvPr id="42" name="TextBox 61">
                <a:extLst>
                  <a:ext uri="{FF2B5EF4-FFF2-40B4-BE49-F238E27FC236}">
                    <a16:creationId xmlns:a16="http://schemas.microsoft.com/office/drawing/2014/main" id="{D8C4AEBB-5EB2-F042-AE93-7E2A93C19948}"/>
                  </a:ext>
                </a:extLst>
              </p:cNvPr>
              <p:cNvSpPr txBox="1"/>
              <p:nvPr/>
            </p:nvSpPr>
            <p:spPr>
              <a:xfrm>
                <a:off x="3948256" y="1742576"/>
                <a:ext cx="1381760" cy="580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80" dirty="0"/>
                  <a:t>Feature generation</a:t>
                </a:r>
              </a:p>
            </p:txBody>
          </p:sp>
        </p:grpSp>
        <p:sp>
          <p:nvSpPr>
            <p:cNvPr id="8" name="TextBox 63">
              <a:extLst>
                <a:ext uri="{FF2B5EF4-FFF2-40B4-BE49-F238E27FC236}">
                  <a16:creationId xmlns:a16="http://schemas.microsoft.com/office/drawing/2014/main" id="{9D8F2686-304F-BF49-AB4C-F0C5BDF87470}"/>
                </a:ext>
              </a:extLst>
            </p:cNvPr>
            <p:cNvSpPr txBox="1"/>
            <p:nvPr/>
          </p:nvSpPr>
          <p:spPr>
            <a:xfrm>
              <a:off x="640038" y="2577828"/>
              <a:ext cx="1184901" cy="3341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80" dirty="0"/>
                <a:t>Input layout</a:t>
              </a:r>
            </a:p>
          </p:txBody>
        </p:sp>
        <p:cxnSp>
          <p:nvCxnSpPr>
            <p:cNvPr id="9" name="直线箭头连接符 33">
              <a:extLst>
                <a:ext uri="{FF2B5EF4-FFF2-40B4-BE49-F238E27FC236}">
                  <a16:creationId xmlns:a16="http://schemas.microsoft.com/office/drawing/2014/main" id="{6A26E9CA-CB99-4446-9857-BC7EFE62702A}"/>
                </a:ext>
              </a:extLst>
            </p:cNvPr>
            <p:cNvCxnSpPr>
              <a:cxnSpLocks/>
            </p:cNvCxnSpPr>
            <p:nvPr/>
          </p:nvCxnSpPr>
          <p:spPr>
            <a:xfrm>
              <a:off x="1804049" y="3450491"/>
              <a:ext cx="390415" cy="9801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线箭头连接符 33">
              <a:extLst>
                <a:ext uri="{FF2B5EF4-FFF2-40B4-BE49-F238E27FC236}">
                  <a16:creationId xmlns:a16="http://schemas.microsoft.com/office/drawing/2014/main" id="{6687D409-B6E1-2B46-AF97-A81041D754AB}"/>
                </a:ext>
              </a:extLst>
            </p:cNvPr>
            <p:cNvCxnSpPr>
              <a:cxnSpLocks/>
            </p:cNvCxnSpPr>
            <p:nvPr/>
          </p:nvCxnSpPr>
          <p:spPr>
            <a:xfrm>
              <a:off x="3280003" y="3466482"/>
              <a:ext cx="354923" cy="9801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87">
              <a:extLst>
                <a:ext uri="{FF2B5EF4-FFF2-40B4-BE49-F238E27FC236}">
                  <a16:creationId xmlns:a16="http://schemas.microsoft.com/office/drawing/2014/main" id="{6107953F-5F8C-FB47-BA14-E3519CA40F16}"/>
                </a:ext>
              </a:extLst>
            </p:cNvPr>
            <p:cNvSpPr txBox="1"/>
            <p:nvPr/>
          </p:nvSpPr>
          <p:spPr>
            <a:xfrm>
              <a:off x="3436092" y="2483090"/>
              <a:ext cx="2334098" cy="334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80" b="1" dirty="0"/>
                <a:t>Context transformation</a:t>
              </a:r>
            </a:p>
          </p:txBody>
        </p:sp>
        <p:grpSp>
          <p:nvGrpSpPr>
            <p:cNvPr id="12" name="Group 214">
              <a:extLst>
                <a:ext uri="{FF2B5EF4-FFF2-40B4-BE49-F238E27FC236}">
                  <a16:creationId xmlns:a16="http://schemas.microsoft.com/office/drawing/2014/main" id="{5F6F218A-6CC2-D440-A609-3DAE235C19F9}"/>
                </a:ext>
              </a:extLst>
            </p:cNvPr>
            <p:cNvGrpSpPr/>
            <p:nvPr/>
          </p:nvGrpSpPr>
          <p:grpSpPr>
            <a:xfrm>
              <a:off x="5959094" y="2969782"/>
              <a:ext cx="687117" cy="905309"/>
              <a:chOff x="6309784" y="3077309"/>
              <a:chExt cx="687117" cy="905309"/>
            </a:xfrm>
          </p:grpSpPr>
          <p:sp>
            <p:nvSpPr>
              <p:cNvPr id="37" name="立方体 9">
                <a:extLst>
                  <a:ext uri="{FF2B5EF4-FFF2-40B4-BE49-F238E27FC236}">
                    <a16:creationId xmlns:a16="http://schemas.microsoft.com/office/drawing/2014/main" id="{687DB4CC-E38C-C143-AD8D-6CCE28B6392E}"/>
                  </a:ext>
                </a:extLst>
              </p:cNvPr>
              <p:cNvSpPr/>
              <p:nvPr/>
            </p:nvSpPr>
            <p:spPr>
              <a:xfrm>
                <a:off x="6309784" y="3077309"/>
                <a:ext cx="672737" cy="124097"/>
              </a:xfrm>
              <a:prstGeom prst="cube">
                <a:avLst/>
              </a:prstGeom>
              <a:pattFill prst="wave">
                <a:fgClr>
                  <a:srgbClr val="4472C4"/>
                </a:fgClr>
                <a:bgClr>
                  <a:schemeClr val="bg1"/>
                </a:bgClr>
              </a:patt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387" dirty="0"/>
              </a:p>
            </p:txBody>
          </p:sp>
          <p:sp>
            <p:nvSpPr>
              <p:cNvPr id="38" name="立方体 10">
                <a:extLst>
                  <a:ext uri="{FF2B5EF4-FFF2-40B4-BE49-F238E27FC236}">
                    <a16:creationId xmlns:a16="http://schemas.microsoft.com/office/drawing/2014/main" id="{B900D8A1-6B8D-F049-9337-0227D9550366}"/>
                  </a:ext>
                </a:extLst>
              </p:cNvPr>
              <p:cNvSpPr/>
              <p:nvPr/>
            </p:nvSpPr>
            <p:spPr>
              <a:xfrm>
                <a:off x="6315510" y="3347273"/>
                <a:ext cx="672737" cy="124097"/>
              </a:xfrm>
              <a:prstGeom prst="cube">
                <a:avLst/>
              </a:prstGeom>
              <a:pattFill prst="wave">
                <a:fgClr>
                  <a:srgbClr val="FFC000"/>
                </a:fgClr>
                <a:bgClr>
                  <a:schemeClr val="bg1"/>
                </a:bgClr>
              </a:patt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387" dirty="0"/>
              </a:p>
            </p:txBody>
          </p:sp>
          <p:sp>
            <p:nvSpPr>
              <p:cNvPr id="39" name="立方体 11">
                <a:extLst>
                  <a:ext uri="{FF2B5EF4-FFF2-40B4-BE49-F238E27FC236}">
                    <a16:creationId xmlns:a16="http://schemas.microsoft.com/office/drawing/2014/main" id="{851D6114-B0C5-124D-89D9-BC10FBAA73B9}"/>
                  </a:ext>
                </a:extLst>
              </p:cNvPr>
              <p:cNvSpPr/>
              <p:nvPr/>
            </p:nvSpPr>
            <p:spPr>
              <a:xfrm>
                <a:off x="6324164" y="3597051"/>
                <a:ext cx="672737" cy="124097"/>
              </a:xfrm>
              <a:prstGeom prst="cube">
                <a:avLst/>
              </a:prstGeom>
              <a:pattFill prst="wave">
                <a:fgClr>
                  <a:srgbClr val="FF0000"/>
                </a:fgClr>
                <a:bgClr>
                  <a:schemeClr val="bg1"/>
                </a:bgClr>
              </a:patt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387"/>
              </a:p>
            </p:txBody>
          </p:sp>
          <p:sp>
            <p:nvSpPr>
              <p:cNvPr id="40" name="立方体 12">
                <a:extLst>
                  <a:ext uri="{FF2B5EF4-FFF2-40B4-BE49-F238E27FC236}">
                    <a16:creationId xmlns:a16="http://schemas.microsoft.com/office/drawing/2014/main" id="{55093FC6-C1B4-8D4F-8E76-8B98958CE2C5}"/>
                  </a:ext>
                </a:extLst>
              </p:cNvPr>
              <p:cNvSpPr/>
              <p:nvPr/>
            </p:nvSpPr>
            <p:spPr>
              <a:xfrm>
                <a:off x="6324162" y="3858521"/>
                <a:ext cx="672737" cy="124097"/>
              </a:xfrm>
              <a:prstGeom prst="cube">
                <a:avLst/>
              </a:prstGeom>
              <a:pattFill prst="wave">
                <a:fgClr>
                  <a:srgbClr val="7030A0"/>
                </a:fgClr>
                <a:bgClr>
                  <a:schemeClr val="bg1"/>
                </a:bgClr>
              </a:patt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387"/>
              </a:p>
            </p:txBody>
          </p:sp>
        </p:grpSp>
        <p:grpSp>
          <p:nvGrpSpPr>
            <p:cNvPr id="13" name="Group 42">
              <a:extLst>
                <a:ext uri="{FF2B5EF4-FFF2-40B4-BE49-F238E27FC236}">
                  <a16:creationId xmlns:a16="http://schemas.microsoft.com/office/drawing/2014/main" id="{B98819EC-1BD9-424E-89A6-BD5E6AF65546}"/>
                </a:ext>
              </a:extLst>
            </p:cNvPr>
            <p:cNvGrpSpPr/>
            <p:nvPr/>
          </p:nvGrpSpPr>
          <p:grpSpPr>
            <a:xfrm>
              <a:off x="3539980" y="2381577"/>
              <a:ext cx="2106692" cy="1837858"/>
              <a:chOff x="3420234" y="2381577"/>
              <a:chExt cx="2106692" cy="1837858"/>
            </a:xfrm>
          </p:grpSpPr>
          <p:sp>
            <p:nvSpPr>
              <p:cNvPr id="26" name="Arc 114">
                <a:extLst>
                  <a:ext uri="{FF2B5EF4-FFF2-40B4-BE49-F238E27FC236}">
                    <a16:creationId xmlns:a16="http://schemas.microsoft.com/office/drawing/2014/main" id="{3FEE871F-1140-5C4B-9A43-63A6D1F51648}"/>
                  </a:ext>
                </a:extLst>
              </p:cNvPr>
              <p:cNvSpPr/>
              <p:nvPr/>
            </p:nvSpPr>
            <p:spPr>
              <a:xfrm rot="4746409">
                <a:off x="4103497" y="3216080"/>
                <a:ext cx="1164633" cy="582837"/>
              </a:xfrm>
              <a:prstGeom prst="arc">
                <a:avLst>
                  <a:gd name="adj1" fmla="val 11990707"/>
                  <a:gd name="adj2" fmla="val 129551"/>
                </a:avLst>
              </a:prstGeom>
              <a:ln>
                <a:gradFill>
                  <a:gsLst>
                    <a:gs pos="10000">
                      <a:srgbClr val="A66BD3"/>
                    </a:gs>
                    <a:gs pos="90000">
                      <a:srgbClr val="4472C4"/>
                    </a:gs>
                  </a:gsLst>
                  <a:lin ang="5400000" scaled="1"/>
                </a:gra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387"/>
              </a:p>
            </p:txBody>
          </p:sp>
          <p:sp>
            <p:nvSpPr>
              <p:cNvPr id="27" name="Arc 115">
                <a:extLst>
                  <a:ext uri="{FF2B5EF4-FFF2-40B4-BE49-F238E27FC236}">
                    <a16:creationId xmlns:a16="http://schemas.microsoft.com/office/drawing/2014/main" id="{73D2B05D-EB52-8F42-AA5D-62713BBE3D2D}"/>
                  </a:ext>
                </a:extLst>
              </p:cNvPr>
              <p:cNvSpPr/>
              <p:nvPr/>
            </p:nvSpPr>
            <p:spPr>
              <a:xfrm rot="14362521">
                <a:off x="3727011" y="3040179"/>
                <a:ext cx="726496" cy="634827"/>
              </a:xfrm>
              <a:prstGeom prst="arc">
                <a:avLst>
                  <a:gd name="adj1" fmla="val 13550745"/>
                  <a:gd name="adj2" fmla="val 1029656"/>
                </a:avLst>
              </a:prstGeom>
              <a:ln>
                <a:gradFill>
                  <a:gsLst>
                    <a:gs pos="10000">
                      <a:srgbClr val="4472C4"/>
                    </a:gs>
                    <a:gs pos="90000">
                      <a:srgbClr val="FF0000"/>
                    </a:gs>
                  </a:gsLst>
                  <a:lin ang="5400000" scaled="1"/>
                </a:gra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387"/>
              </a:p>
            </p:txBody>
          </p:sp>
          <p:cxnSp>
            <p:nvCxnSpPr>
              <p:cNvPr id="28" name="Straight Connector 118">
                <a:extLst>
                  <a:ext uri="{FF2B5EF4-FFF2-40B4-BE49-F238E27FC236}">
                    <a16:creationId xmlns:a16="http://schemas.microsoft.com/office/drawing/2014/main" id="{E3FF9B07-B88D-CD40-A610-2B2A4F44690A}"/>
                  </a:ext>
                </a:extLst>
              </p:cNvPr>
              <p:cNvCxnSpPr/>
              <p:nvPr/>
            </p:nvCxnSpPr>
            <p:spPr>
              <a:xfrm>
                <a:off x="4181904" y="3029529"/>
                <a:ext cx="0" cy="243309"/>
              </a:xfrm>
              <a:prstGeom prst="line">
                <a:avLst/>
              </a:prstGeom>
              <a:ln>
                <a:gradFill>
                  <a:gsLst>
                    <a:gs pos="10000">
                      <a:srgbClr val="FFC000"/>
                    </a:gs>
                    <a:gs pos="90000">
                      <a:srgbClr val="4472C4"/>
                    </a:gs>
                  </a:gsLst>
                  <a:lin ang="5400000" scaled="1"/>
                </a:gra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119">
                <a:extLst>
                  <a:ext uri="{FF2B5EF4-FFF2-40B4-BE49-F238E27FC236}">
                    <a16:creationId xmlns:a16="http://schemas.microsoft.com/office/drawing/2014/main" id="{07EA7FCE-0F08-214D-9DAB-A44B9B5E41CE}"/>
                  </a:ext>
                </a:extLst>
              </p:cNvPr>
              <p:cNvCxnSpPr/>
              <p:nvPr/>
            </p:nvCxnSpPr>
            <p:spPr>
              <a:xfrm>
                <a:off x="4357146" y="3426987"/>
                <a:ext cx="0" cy="243309"/>
              </a:xfrm>
              <a:prstGeom prst="line">
                <a:avLst/>
              </a:prstGeom>
              <a:ln>
                <a:gradFill>
                  <a:gsLst>
                    <a:gs pos="0">
                      <a:srgbClr val="FF0000"/>
                    </a:gs>
                    <a:gs pos="74000">
                      <a:srgbClr val="FFC000"/>
                    </a:gs>
                    <a:gs pos="83000">
                      <a:srgbClr val="FFC000"/>
                    </a:gs>
                    <a:gs pos="100000">
                      <a:srgbClr val="FFC000"/>
                    </a:gs>
                  </a:gsLst>
                  <a:lin ang="5400000" scaled="1"/>
                </a:gra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120">
                <a:extLst>
                  <a:ext uri="{FF2B5EF4-FFF2-40B4-BE49-F238E27FC236}">
                    <a16:creationId xmlns:a16="http://schemas.microsoft.com/office/drawing/2014/main" id="{12746364-0113-4F4C-A6DA-E22D2864237A}"/>
                  </a:ext>
                </a:extLst>
              </p:cNvPr>
              <p:cNvCxnSpPr/>
              <p:nvPr/>
            </p:nvCxnSpPr>
            <p:spPr>
              <a:xfrm>
                <a:off x="4624816" y="3818828"/>
                <a:ext cx="0" cy="221190"/>
              </a:xfrm>
              <a:prstGeom prst="line">
                <a:avLst/>
              </a:prstGeom>
              <a:ln>
                <a:gradFill>
                  <a:gsLst>
                    <a:gs pos="10000">
                      <a:srgbClr val="7030A0"/>
                    </a:gs>
                    <a:gs pos="90000">
                      <a:srgbClr val="FF0000"/>
                    </a:gs>
                  </a:gsLst>
                  <a:lin ang="5400000" scaled="1"/>
                </a:gra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Arc 121">
                <a:extLst>
                  <a:ext uri="{FF2B5EF4-FFF2-40B4-BE49-F238E27FC236}">
                    <a16:creationId xmlns:a16="http://schemas.microsoft.com/office/drawing/2014/main" id="{A1095197-8AB4-BB49-BE7C-D1B4A278DE01}"/>
                  </a:ext>
                </a:extLst>
              </p:cNvPr>
              <p:cNvSpPr/>
              <p:nvPr/>
            </p:nvSpPr>
            <p:spPr>
              <a:xfrm rot="14488575">
                <a:off x="3725555" y="3472286"/>
                <a:ext cx="743812" cy="582304"/>
              </a:xfrm>
              <a:prstGeom prst="arc">
                <a:avLst>
                  <a:gd name="adj1" fmla="val 13674444"/>
                  <a:gd name="adj2" fmla="val 706913"/>
                </a:avLst>
              </a:prstGeom>
              <a:ln>
                <a:gradFill>
                  <a:gsLst>
                    <a:gs pos="0">
                      <a:srgbClr val="FFC000"/>
                    </a:gs>
                    <a:gs pos="90000">
                      <a:srgbClr val="7030A0"/>
                    </a:gs>
                  </a:gsLst>
                  <a:lin ang="5400000" scaled="1"/>
                </a:gra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387"/>
              </a:p>
            </p:txBody>
          </p:sp>
          <p:sp>
            <p:nvSpPr>
              <p:cNvPr id="32" name="立方体 3">
                <a:extLst>
                  <a:ext uri="{FF2B5EF4-FFF2-40B4-BE49-F238E27FC236}">
                    <a16:creationId xmlns:a16="http://schemas.microsoft.com/office/drawing/2014/main" id="{E01E8889-4DE7-5944-B369-976FCC9C580A}"/>
                  </a:ext>
                </a:extLst>
              </p:cNvPr>
              <p:cNvSpPr/>
              <p:nvPr/>
            </p:nvSpPr>
            <p:spPr>
              <a:xfrm>
                <a:off x="4038518" y="2885762"/>
                <a:ext cx="672737" cy="12409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387"/>
              </a:p>
            </p:txBody>
          </p:sp>
          <p:sp>
            <p:nvSpPr>
              <p:cNvPr id="33" name="立方体 4">
                <a:extLst>
                  <a:ext uri="{FF2B5EF4-FFF2-40B4-BE49-F238E27FC236}">
                    <a16:creationId xmlns:a16="http://schemas.microsoft.com/office/drawing/2014/main" id="{4F6DEE0A-7F76-C343-93AC-7BBA8FD39D2B}"/>
                  </a:ext>
                </a:extLst>
              </p:cNvPr>
              <p:cNvSpPr/>
              <p:nvPr/>
            </p:nvSpPr>
            <p:spPr>
              <a:xfrm>
                <a:off x="4043752" y="3286237"/>
                <a:ext cx="672737" cy="124097"/>
              </a:xfrm>
              <a:prstGeom prst="cub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387" dirty="0"/>
              </a:p>
            </p:txBody>
          </p:sp>
          <p:sp>
            <p:nvSpPr>
              <p:cNvPr id="34" name="立方体 5">
                <a:extLst>
                  <a:ext uri="{FF2B5EF4-FFF2-40B4-BE49-F238E27FC236}">
                    <a16:creationId xmlns:a16="http://schemas.microsoft.com/office/drawing/2014/main" id="{01D7F143-2CEF-CA4C-9B54-0214B60FFC7D}"/>
                  </a:ext>
                </a:extLst>
              </p:cNvPr>
              <p:cNvSpPr/>
              <p:nvPr/>
            </p:nvSpPr>
            <p:spPr>
              <a:xfrm>
                <a:off x="4033737" y="3681277"/>
                <a:ext cx="672737" cy="124097"/>
              </a:xfrm>
              <a:prstGeom prst="cub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387"/>
              </a:p>
            </p:txBody>
          </p:sp>
          <p:sp>
            <p:nvSpPr>
              <p:cNvPr id="35" name="立方体 6">
                <a:extLst>
                  <a:ext uri="{FF2B5EF4-FFF2-40B4-BE49-F238E27FC236}">
                    <a16:creationId xmlns:a16="http://schemas.microsoft.com/office/drawing/2014/main" id="{17368632-8683-3246-8B0E-CF039CE6BE73}"/>
                  </a:ext>
                </a:extLst>
              </p:cNvPr>
              <p:cNvSpPr/>
              <p:nvPr/>
            </p:nvSpPr>
            <p:spPr>
              <a:xfrm>
                <a:off x="4020778" y="4049038"/>
                <a:ext cx="672737" cy="124097"/>
              </a:xfrm>
              <a:prstGeom prst="cub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387"/>
              </a:p>
            </p:txBody>
          </p:sp>
          <p:sp>
            <p:nvSpPr>
              <p:cNvPr id="36" name="Rectangle: Rounded Corners 131">
                <a:extLst>
                  <a:ext uri="{FF2B5EF4-FFF2-40B4-BE49-F238E27FC236}">
                    <a16:creationId xmlns:a16="http://schemas.microsoft.com/office/drawing/2014/main" id="{E943D772-07D3-7449-8ED3-70385C37F6D2}"/>
                  </a:ext>
                </a:extLst>
              </p:cNvPr>
              <p:cNvSpPr/>
              <p:nvPr/>
            </p:nvSpPr>
            <p:spPr>
              <a:xfrm>
                <a:off x="3420234" y="2381577"/>
                <a:ext cx="2106692" cy="1837858"/>
              </a:xfrm>
              <a:prstGeom prst="roundRect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87"/>
              </a:p>
            </p:txBody>
          </p:sp>
        </p:grpSp>
        <p:cxnSp>
          <p:nvCxnSpPr>
            <p:cNvPr id="14" name="直线箭头连接符 33">
              <a:extLst>
                <a:ext uri="{FF2B5EF4-FFF2-40B4-BE49-F238E27FC236}">
                  <a16:creationId xmlns:a16="http://schemas.microsoft.com/office/drawing/2014/main" id="{B0660B65-2C71-FF44-969A-351EB8BD2428}"/>
                </a:ext>
              </a:extLst>
            </p:cNvPr>
            <p:cNvCxnSpPr>
              <a:cxnSpLocks/>
            </p:cNvCxnSpPr>
            <p:nvPr/>
          </p:nvCxnSpPr>
          <p:spPr>
            <a:xfrm>
              <a:off x="5543038" y="3461581"/>
              <a:ext cx="354923" cy="9801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39">
              <a:extLst>
                <a:ext uri="{FF2B5EF4-FFF2-40B4-BE49-F238E27FC236}">
                  <a16:creationId xmlns:a16="http://schemas.microsoft.com/office/drawing/2014/main" id="{009506A4-EA2C-E046-9629-49FB9054FC52}"/>
                </a:ext>
              </a:extLst>
            </p:cNvPr>
            <p:cNvGrpSpPr/>
            <p:nvPr/>
          </p:nvGrpSpPr>
          <p:grpSpPr>
            <a:xfrm>
              <a:off x="589174" y="931171"/>
              <a:ext cx="3062020" cy="510433"/>
              <a:chOff x="746502" y="876029"/>
              <a:chExt cx="3062020" cy="510433"/>
            </a:xfrm>
          </p:grpSpPr>
          <p:sp>
            <p:nvSpPr>
              <p:cNvPr id="17" name="立方体 3">
                <a:extLst>
                  <a:ext uri="{FF2B5EF4-FFF2-40B4-BE49-F238E27FC236}">
                    <a16:creationId xmlns:a16="http://schemas.microsoft.com/office/drawing/2014/main" id="{1B696D90-3251-034D-AF2B-426ABC2E31E1}"/>
                  </a:ext>
                </a:extLst>
              </p:cNvPr>
              <p:cNvSpPr/>
              <p:nvPr/>
            </p:nvSpPr>
            <p:spPr>
              <a:xfrm>
                <a:off x="756550" y="932246"/>
                <a:ext cx="672737" cy="12409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387"/>
              </a:p>
            </p:txBody>
          </p:sp>
          <p:sp>
            <p:nvSpPr>
              <p:cNvPr id="18" name="TextBox 203">
                <a:extLst>
                  <a:ext uri="{FF2B5EF4-FFF2-40B4-BE49-F238E27FC236}">
                    <a16:creationId xmlns:a16="http://schemas.microsoft.com/office/drawing/2014/main" id="{7B46E0A6-2354-0B49-9AA4-0947C9300552}"/>
                  </a:ext>
                </a:extLst>
              </p:cNvPr>
              <p:cNvSpPr txBox="1"/>
              <p:nvPr/>
            </p:nvSpPr>
            <p:spPr>
              <a:xfrm>
                <a:off x="1419239" y="876029"/>
                <a:ext cx="2217446" cy="2725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60" dirty="0"/>
                  <a:t>Initially generated feature vector</a:t>
                </a:r>
              </a:p>
            </p:txBody>
          </p:sp>
          <p:sp>
            <p:nvSpPr>
              <p:cNvPr id="19" name="立方体 9">
                <a:extLst>
                  <a:ext uri="{FF2B5EF4-FFF2-40B4-BE49-F238E27FC236}">
                    <a16:creationId xmlns:a16="http://schemas.microsoft.com/office/drawing/2014/main" id="{E701433B-2EA5-C14A-9B06-6449BF3FB7CF}"/>
                  </a:ext>
                </a:extLst>
              </p:cNvPr>
              <p:cNvSpPr/>
              <p:nvPr/>
            </p:nvSpPr>
            <p:spPr>
              <a:xfrm>
                <a:off x="746502" y="1175445"/>
                <a:ext cx="672737" cy="124097"/>
              </a:xfrm>
              <a:prstGeom prst="cube">
                <a:avLst/>
              </a:prstGeom>
              <a:pattFill prst="wave">
                <a:fgClr>
                  <a:srgbClr val="4472C4"/>
                </a:fgClr>
                <a:bgClr>
                  <a:schemeClr val="bg1"/>
                </a:bgClr>
              </a:patt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387" dirty="0"/>
              </a:p>
            </p:txBody>
          </p:sp>
          <p:sp>
            <p:nvSpPr>
              <p:cNvPr id="20" name="TextBox 205">
                <a:extLst>
                  <a:ext uri="{FF2B5EF4-FFF2-40B4-BE49-F238E27FC236}">
                    <a16:creationId xmlns:a16="http://schemas.microsoft.com/office/drawing/2014/main" id="{B522037C-8EBA-0443-B9F5-E019ED10C0F9}"/>
                  </a:ext>
                </a:extLst>
              </p:cNvPr>
              <p:cNvSpPr txBox="1"/>
              <p:nvPr/>
            </p:nvSpPr>
            <p:spPr>
              <a:xfrm>
                <a:off x="1419239" y="1113869"/>
                <a:ext cx="2389283" cy="2725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60" dirty="0"/>
                  <a:t>Context transformed feature vector</a:t>
                </a:r>
              </a:p>
            </p:txBody>
          </p:sp>
        </p:grpSp>
      </p:grpSp>
      <p:pic>
        <p:nvPicPr>
          <p:cNvPr id="61" name="图片 60">
            <a:extLst>
              <a:ext uri="{FF2B5EF4-FFF2-40B4-BE49-F238E27FC236}">
                <a16:creationId xmlns:a16="http://schemas.microsoft.com/office/drawing/2014/main" id="{2C17344F-777A-9C4F-89FA-29913F9FF60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214824" y="5361771"/>
            <a:ext cx="2313303" cy="1440000"/>
          </a:xfrm>
          <a:prstGeom prst="rect">
            <a:avLst/>
          </a:prstGeom>
        </p:spPr>
      </p:pic>
      <p:sp>
        <p:nvSpPr>
          <p:cNvPr id="62" name="Rectangle 207">
            <a:extLst>
              <a:ext uri="{FF2B5EF4-FFF2-40B4-BE49-F238E27FC236}">
                <a16:creationId xmlns:a16="http://schemas.microsoft.com/office/drawing/2014/main" id="{4B2A3BCE-51CD-FF4D-BAEB-46291B7D1638}"/>
              </a:ext>
            </a:extLst>
          </p:cNvPr>
          <p:cNvSpPr/>
          <p:nvPr/>
        </p:nvSpPr>
        <p:spPr>
          <a:xfrm>
            <a:off x="54666" y="1827015"/>
            <a:ext cx="3456000" cy="6696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87"/>
          </a:p>
        </p:txBody>
      </p:sp>
    </p:spTree>
    <p:extLst>
      <p:ext uri="{BB962C8B-B14F-4D97-AF65-F5344CB8AC3E}">
        <p14:creationId xmlns:p14="http://schemas.microsoft.com/office/powerpoint/2010/main" val="4029659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C3190858-13F8-AE46-8DB2-08EEED17B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Our method – Context modelling</a:t>
            </a:r>
            <a:endParaRPr kumimoji="1" lang="zh-CN" altLang="en-US" dirty="0"/>
          </a:p>
        </p:txBody>
      </p:sp>
      <p:grpSp>
        <p:nvGrpSpPr>
          <p:cNvPr id="5" name="Group 44">
            <a:extLst>
              <a:ext uri="{FF2B5EF4-FFF2-40B4-BE49-F238E27FC236}">
                <a16:creationId xmlns:a16="http://schemas.microsoft.com/office/drawing/2014/main" id="{DF540DDB-9E03-8F45-BD82-C18BF7963A22}"/>
              </a:ext>
            </a:extLst>
          </p:cNvPr>
          <p:cNvGrpSpPr/>
          <p:nvPr/>
        </p:nvGrpSpPr>
        <p:grpSpPr>
          <a:xfrm>
            <a:off x="0" y="1734917"/>
            <a:ext cx="8588396" cy="3732557"/>
            <a:chOff x="478342" y="793935"/>
            <a:chExt cx="8179159" cy="3554702"/>
          </a:xfrm>
        </p:grpSpPr>
        <p:grpSp>
          <p:nvGrpSpPr>
            <p:cNvPr id="6" name="Group 17">
              <a:extLst>
                <a:ext uri="{FF2B5EF4-FFF2-40B4-BE49-F238E27FC236}">
                  <a16:creationId xmlns:a16="http://schemas.microsoft.com/office/drawing/2014/main" id="{60CA2B57-8BC1-FB4A-B219-7075B4F79E5C}"/>
                </a:ext>
              </a:extLst>
            </p:cNvPr>
            <p:cNvGrpSpPr/>
            <p:nvPr/>
          </p:nvGrpSpPr>
          <p:grpSpPr>
            <a:xfrm>
              <a:off x="478342" y="2879973"/>
              <a:ext cx="1439343" cy="1214578"/>
              <a:chOff x="840284" y="2879973"/>
              <a:chExt cx="1439343" cy="1214578"/>
            </a:xfrm>
          </p:grpSpPr>
          <p:grpSp>
            <p:nvGrpSpPr>
              <p:cNvPr id="105" name="Group 8">
                <a:extLst>
                  <a:ext uri="{FF2B5EF4-FFF2-40B4-BE49-F238E27FC236}">
                    <a16:creationId xmlns:a16="http://schemas.microsoft.com/office/drawing/2014/main" id="{F4724872-B66A-1A41-925C-6CA0AA6D1EA2}"/>
                  </a:ext>
                </a:extLst>
              </p:cNvPr>
              <p:cNvGrpSpPr/>
              <p:nvPr/>
            </p:nvGrpSpPr>
            <p:grpSpPr>
              <a:xfrm>
                <a:off x="951462" y="3475071"/>
                <a:ext cx="497616" cy="211040"/>
                <a:chOff x="28897" y="6745841"/>
                <a:chExt cx="373866" cy="191854"/>
              </a:xfrm>
            </p:grpSpPr>
            <p:sp>
              <p:nvSpPr>
                <p:cNvPr id="120" name="Rectangle 9">
                  <a:extLst>
                    <a:ext uri="{FF2B5EF4-FFF2-40B4-BE49-F238E27FC236}">
                      <a16:creationId xmlns:a16="http://schemas.microsoft.com/office/drawing/2014/main" id="{D7E7FD0B-9D07-A048-B976-B58023B33E07}"/>
                    </a:ext>
                  </a:extLst>
                </p:cNvPr>
                <p:cNvSpPr/>
                <p:nvPr/>
              </p:nvSpPr>
              <p:spPr>
                <a:xfrm>
                  <a:off x="80243" y="6794119"/>
                  <a:ext cx="178871" cy="9289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40" b="1" dirty="0"/>
                </a:p>
              </p:txBody>
            </p:sp>
            <p:sp>
              <p:nvSpPr>
                <p:cNvPr id="121" name="TextBox 10">
                  <a:extLst>
                    <a:ext uri="{FF2B5EF4-FFF2-40B4-BE49-F238E27FC236}">
                      <a16:creationId xmlns:a16="http://schemas.microsoft.com/office/drawing/2014/main" id="{3A27E498-8149-1340-9C31-B68748123678}"/>
                    </a:ext>
                  </a:extLst>
                </p:cNvPr>
                <p:cNvSpPr txBox="1"/>
                <p:nvPr/>
              </p:nvSpPr>
              <p:spPr>
                <a:xfrm>
                  <a:off x="28897" y="6745841"/>
                  <a:ext cx="373866" cy="1918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40" b="1" dirty="0">
                      <a:solidFill>
                        <a:schemeClr val="bg1"/>
                      </a:solidFill>
                    </a:rPr>
                    <a:t>bowl</a:t>
                  </a:r>
                </a:p>
              </p:txBody>
            </p:sp>
          </p:grpSp>
          <p:grpSp>
            <p:nvGrpSpPr>
              <p:cNvPr id="106" name="Group 11">
                <a:extLst>
                  <a:ext uri="{FF2B5EF4-FFF2-40B4-BE49-F238E27FC236}">
                    <a16:creationId xmlns:a16="http://schemas.microsoft.com/office/drawing/2014/main" id="{3557BE10-6340-6F48-BAFB-5A1DF82567C7}"/>
                  </a:ext>
                </a:extLst>
              </p:cNvPr>
              <p:cNvGrpSpPr/>
              <p:nvPr/>
            </p:nvGrpSpPr>
            <p:grpSpPr>
              <a:xfrm>
                <a:off x="840284" y="3128393"/>
                <a:ext cx="497616" cy="211040"/>
                <a:chOff x="28820" y="6739689"/>
                <a:chExt cx="373866" cy="191854"/>
              </a:xfrm>
            </p:grpSpPr>
            <p:sp>
              <p:nvSpPr>
                <p:cNvPr id="118" name="Rectangle 12">
                  <a:extLst>
                    <a:ext uri="{FF2B5EF4-FFF2-40B4-BE49-F238E27FC236}">
                      <a16:creationId xmlns:a16="http://schemas.microsoft.com/office/drawing/2014/main" id="{19F2D866-8913-5943-8176-86E83689889C}"/>
                    </a:ext>
                  </a:extLst>
                </p:cNvPr>
                <p:cNvSpPr/>
                <p:nvPr/>
              </p:nvSpPr>
              <p:spPr>
                <a:xfrm>
                  <a:off x="80243" y="6794119"/>
                  <a:ext cx="178871" cy="92890"/>
                </a:xfrm>
                <a:prstGeom prst="rect">
                  <a:avLst/>
                </a:prstGeom>
                <a:solidFill>
                  <a:srgbClr val="3507F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40" b="1" dirty="0"/>
                </a:p>
              </p:txBody>
            </p:sp>
            <p:sp>
              <p:nvSpPr>
                <p:cNvPr id="119" name="TextBox 13">
                  <a:extLst>
                    <a:ext uri="{FF2B5EF4-FFF2-40B4-BE49-F238E27FC236}">
                      <a16:creationId xmlns:a16="http://schemas.microsoft.com/office/drawing/2014/main" id="{E2ADD671-23DA-A941-8E0F-AF5FE80B0D5D}"/>
                    </a:ext>
                  </a:extLst>
                </p:cNvPr>
                <p:cNvSpPr txBox="1"/>
                <p:nvPr/>
              </p:nvSpPr>
              <p:spPr>
                <a:xfrm>
                  <a:off x="28820" y="6739689"/>
                  <a:ext cx="373866" cy="1918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40" b="1" dirty="0">
                      <a:solidFill>
                        <a:schemeClr val="bg1"/>
                      </a:solidFill>
                    </a:rPr>
                    <a:t>bowl</a:t>
                  </a:r>
                </a:p>
              </p:txBody>
            </p:sp>
          </p:grpSp>
          <p:grpSp>
            <p:nvGrpSpPr>
              <p:cNvPr id="107" name="Group 14">
                <a:extLst>
                  <a:ext uri="{FF2B5EF4-FFF2-40B4-BE49-F238E27FC236}">
                    <a16:creationId xmlns:a16="http://schemas.microsoft.com/office/drawing/2014/main" id="{96E7232F-2020-AE4D-BDC6-F71CF0CC9FEC}"/>
                  </a:ext>
                </a:extLst>
              </p:cNvPr>
              <p:cNvGrpSpPr/>
              <p:nvPr/>
            </p:nvGrpSpPr>
            <p:grpSpPr>
              <a:xfrm>
                <a:off x="1161193" y="2942139"/>
                <a:ext cx="497616" cy="211040"/>
                <a:chOff x="26987" y="6742604"/>
                <a:chExt cx="373866" cy="191854"/>
              </a:xfrm>
            </p:grpSpPr>
            <p:sp>
              <p:nvSpPr>
                <p:cNvPr id="116" name="Rectangle 15">
                  <a:extLst>
                    <a:ext uri="{FF2B5EF4-FFF2-40B4-BE49-F238E27FC236}">
                      <a16:creationId xmlns:a16="http://schemas.microsoft.com/office/drawing/2014/main" id="{52E9D39B-4507-A544-9478-3F5959D392E5}"/>
                    </a:ext>
                  </a:extLst>
                </p:cNvPr>
                <p:cNvSpPr/>
                <p:nvPr/>
              </p:nvSpPr>
              <p:spPr>
                <a:xfrm>
                  <a:off x="80243" y="6794119"/>
                  <a:ext cx="178871" cy="9289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40" b="1" dirty="0"/>
                </a:p>
              </p:txBody>
            </p:sp>
            <p:sp>
              <p:nvSpPr>
                <p:cNvPr id="117" name="TextBox 16">
                  <a:extLst>
                    <a:ext uri="{FF2B5EF4-FFF2-40B4-BE49-F238E27FC236}">
                      <a16:creationId xmlns:a16="http://schemas.microsoft.com/office/drawing/2014/main" id="{D0F2EFA1-52E4-5646-B9C3-8C9473877ED8}"/>
                    </a:ext>
                  </a:extLst>
                </p:cNvPr>
                <p:cNvSpPr txBox="1"/>
                <p:nvPr/>
              </p:nvSpPr>
              <p:spPr>
                <a:xfrm>
                  <a:off x="26987" y="6742604"/>
                  <a:ext cx="373866" cy="1918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40" b="1" dirty="0">
                      <a:solidFill>
                        <a:schemeClr val="bg1"/>
                      </a:solidFill>
                    </a:rPr>
                    <a:t>bowl</a:t>
                  </a:r>
                </a:p>
              </p:txBody>
            </p:sp>
          </p:grpSp>
          <p:sp>
            <p:nvSpPr>
              <p:cNvPr id="108" name="Rectangle 26">
                <a:extLst>
                  <a:ext uri="{FF2B5EF4-FFF2-40B4-BE49-F238E27FC236}">
                    <a16:creationId xmlns:a16="http://schemas.microsoft.com/office/drawing/2014/main" id="{96A10AF7-044C-4844-B89C-56D4EBFBD1E2}"/>
                  </a:ext>
                </a:extLst>
              </p:cNvPr>
              <p:cNvSpPr/>
              <p:nvPr/>
            </p:nvSpPr>
            <p:spPr>
              <a:xfrm>
                <a:off x="897493" y="2879973"/>
                <a:ext cx="1208755" cy="121457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87"/>
              </a:p>
            </p:txBody>
          </p:sp>
          <p:sp>
            <p:nvSpPr>
              <p:cNvPr id="109" name="Rectangle 27">
                <a:extLst>
                  <a:ext uri="{FF2B5EF4-FFF2-40B4-BE49-F238E27FC236}">
                    <a16:creationId xmlns:a16="http://schemas.microsoft.com/office/drawing/2014/main" id="{19C57AEE-F2CF-5143-886A-637B0FA3A65B}"/>
                  </a:ext>
                </a:extLst>
              </p:cNvPr>
              <p:cNvSpPr/>
              <p:nvPr/>
            </p:nvSpPr>
            <p:spPr>
              <a:xfrm>
                <a:off x="1019803" y="3528162"/>
                <a:ext cx="819757" cy="556268"/>
              </a:xfrm>
              <a:prstGeom prst="rect">
                <a:avLst/>
              </a:prstGeom>
              <a:noFill/>
              <a:ln w="127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87"/>
              </a:p>
            </p:txBody>
          </p:sp>
          <p:sp>
            <p:nvSpPr>
              <p:cNvPr id="110" name="Rectangle 28">
                <a:extLst>
                  <a:ext uri="{FF2B5EF4-FFF2-40B4-BE49-F238E27FC236}">
                    <a16:creationId xmlns:a16="http://schemas.microsoft.com/office/drawing/2014/main" id="{C18A6AFD-BF48-FB4B-9D8C-902E841820FF}"/>
                  </a:ext>
                </a:extLst>
              </p:cNvPr>
              <p:cNvSpPr/>
              <p:nvPr/>
            </p:nvSpPr>
            <p:spPr>
              <a:xfrm>
                <a:off x="908728" y="3189396"/>
                <a:ext cx="550088" cy="479901"/>
              </a:xfrm>
              <a:prstGeom prst="rect">
                <a:avLst/>
              </a:prstGeom>
              <a:noFill/>
              <a:ln w="12700">
                <a:solidFill>
                  <a:srgbClr val="3507F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87"/>
              </a:p>
            </p:txBody>
          </p:sp>
          <p:grpSp>
            <p:nvGrpSpPr>
              <p:cNvPr id="111" name="Group 29">
                <a:extLst>
                  <a:ext uri="{FF2B5EF4-FFF2-40B4-BE49-F238E27FC236}">
                    <a16:creationId xmlns:a16="http://schemas.microsoft.com/office/drawing/2014/main" id="{B2A3DD5C-6954-7140-B5A0-734F0E4809F8}"/>
                  </a:ext>
                </a:extLst>
              </p:cNvPr>
              <p:cNvGrpSpPr/>
              <p:nvPr/>
            </p:nvGrpSpPr>
            <p:grpSpPr>
              <a:xfrm>
                <a:off x="1782011" y="3067575"/>
                <a:ext cx="497616" cy="211040"/>
                <a:chOff x="21530" y="6740190"/>
                <a:chExt cx="373866" cy="191854"/>
              </a:xfrm>
            </p:grpSpPr>
            <p:sp>
              <p:nvSpPr>
                <p:cNvPr id="114" name="Rectangle 30">
                  <a:extLst>
                    <a:ext uri="{FF2B5EF4-FFF2-40B4-BE49-F238E27FC236}">
                      <a16:creationId xmlns:a16="http://schemas.microsoft.com/office/drawing/2014/main" id="{9B62EA42-2AF5-9A47-B07D-4E37AF0C2713}"/>
                    </a:ext>
                  </a:extLst>
                </p:cNvPr>
                <p:cNvSpPr/>
                <p:nvPr/>
              </p:nvSpPr>
              <p:spPr>
                <a:xfrm>
                  <a:off x="80243" y="6794119"/>
                  <a:ext cx="178871" cy="9289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40" b="1" dirty="0"/>
                </a:p>
              </p:txBody>
            </p:sp>
            <p:sp>
              <p:nvSpPr>
                <p:cNvPr id="115" name="TextBox 31">
                  <a:extLst>
                    <a:ext uri="{FF2B5EF4-FFF2-40B4-BE49-F238E27FC236}">
                      <a16:creationId xmlns:a16="http://schemas.microsoft.com/office/drawing/2014/main" id="{60E5E5A1-2060-2946-97E8-8D36E525E943}"/>
                    </a:ext>
                  </a:extLst>
                </p:cNvPr>
                <p:cNvSpPr txBox="1"/>
                <p:nvPr/>
              </p:nvSpPr>
              <p:spPr>
                <a:xfrm>
                  <a:off x="21530" y="6740190"/>
                  <a:ext cx="373866" cy="1918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40" b="1" dirty="0">
                      <a:solidFill>
                        <a:schemeClr val="bg1"/>
                      </a:solidFill>
                    </a:rPr>
                    <a:t>bowl</a:t>
                  </a:r>
                </a:p>
              </p:txBody>
            </p:sp>
          </p:grpSp>
          <p:sp>
            <p:nvSpPr>
              <p:cNvPr id="112" name="Rectangle 32">
                <a:extLst>
                  <a:ext uri="{FF2B5EF4-FFF2-40B4-BE49-F238E27FC236}">
                    <a16:creationId xmlns:a16="http://schemas.microsoft.com/office/drawing/2014/main" id="{3BCABF2C-3541-4C45-B47E-6895AC49EEEE}"/>
                  </a:ext>
                </a:extLst>
              </p:cNvPr>
              <p:cNvSpPr/>
              <p:nvPr/>
            </p:nvSpPr>
            <p:spPr>
              <a:xfrm>
                <a:off x="1440495" y="3122861"/>
                <a:ext cx="660275" cy="535888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87"/>
              </a:p>
            </p:txBody>
          </p:sp>
          <p:sp>
            <p:nvSpPr>
              <p:cNvPr id="113" name="Rectangle 36">
                <a:extLst>
                  <a:ext uri="{FF2B5EF4-FFF2-40B4-BE49-F238E27FC236}">
                    <a16:creationId xmlns:a16="http://schemas.microsoft.com/office/drawing/2014/main" id="{A0C38C3A-BA4C-894E-BF8E-F0C82FE42B28}"/>
                  </a:ext>
                </a:extLst>
              </p:cNvPr>
              <p:cNvSpPr/>
              <p:nvPr/>
            </p:nvSpPr>
            <p:spPr>
              <a:xfrm>
                <a:off x="1232077" y="3001862"/>
                <a:ext cx="446396" cy="164179"/>
              </a:xfrm>
              <a:prstGeom prst="rect">
                <a:avLst/>
              </a:prstGeom>
              <a:noFill/>
              <a:ln w="127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87"/>
              </a:p>
            </p:txBody>
          </p:sp>
        </p:grpSp>
        <p:grpSp>
          <p:nvGrpSpPr>
            <p:cNvPr id="7" name="Group 54">
              <a:extLst>
                <a:ext uri="{FF2B5EF4-FFF2-40B4-BE49-F238E27FC236}">
                  <a16:creationId xmlns:a16="http://schemas.microsoft.com/office/drawing/2014/main" id="{21AC0F76-7429-3B44-BDF2-938EF66395FC}"/>
                </a:ext>
              </a:extLst>
            </p:cNvPr>
            <p:cNvGrpSpPr/>
            <p:nvPr/>
          </p:nvGrpSpPr>
          <p:grpSpPr>
            <a:xfrm>
              <a:off x="5666185" y="889202"/>
              <a:ext cx="1114193" cy="769297"/>
              <a:chOff x="5333829" y="352443"/>
              <a:chExt cx="1114193" cy="769297"/>
            </a:xfrm>
          </p:grpSpPr>
          <p:sp>
            <p:nvSpPr>
              <p:cNvPr id="103" name="Trapezoid 45">
                <a:extLst>
                  <a:ext uri="{FF2B5EF4-FFF2-40B4-BE49-F238E27FC236}">
                    <a16:creationId xmlns:a16="http://schemas.microsoft.com/office/drawing/2014/main" id="{BF36AC0D-E221-084C-AB40-A5B9EC11F81D}"/>
                  </a:ext>
                </a:extLst>
              </p:cNvPr>
              <p:cNvSpPr/>
              <p:nvPr/>
            </p:nvSpPr>
            <p:spPr>
              <a:xfrm rot="16200000">
                <a:off x="5506277" y="179995"/>
                <a:ext cx="769297" cy="1114193"/>
              </a:xfrm>
              <a:prstGeom prst="trapezoid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87" dirty="0"/>
              </a:p>
            </p:txBody>
          </p:sp>
          <p:sp>
            <p:nvSpPr>
              <p:cNvPr id="104" name="TextBox 47">
                <a:extLst>
                  <a:ext uri="{FF2B5EF4-FFF2-40B4-BE49-F238E27FC236}">
                    <a16:creationId xmlns:a16="http://schemas.microsoft.com/office/drawing/2014/main" id="{180C989B-9397-E74C-8BD9-E041E1ADEED1}"/>
                  </a:ext>
                </a:extLst>
              </p:cNvPr>
              <p:cNvSpPr txBox="1"/>
              <p:nvPr/>
            </p:nvSpPr>
            <p:spPr>
              <a:xfrm>
                <a:off x="5368413" y="564953"/>
                <a:ext cx="1028759" cy="3341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80" dirty="0"/>
                  <a:t>Generator</a:t>
                </a:r>
                <a:endParaRPr lang="en-US" sz="1680" dirty="0"/>
              </a:p>
            </p:txBody>
          </p:sp>
        </p:grpSp>
        <p:cxnSp>
          <p:nvCxnSpPr>
            <p:cNvPr id="9" name="直线箭头连接符 33">
              <a:extLst>
                <a:ext uri="{FF2B5EF4-FFF2-40B4-BE49-F238E27FC236}">
                  <a16:creationId xmlns:a16="http://schemas.microsoft.com/office/drawing/2014/main" id="{C69C42A1-D99B-E246-AE4B-B9D9026D55AF}"/>
                </a:ext>
              </a:extLst>
            </p:cNvPr>
            <p:cNvCxnSpPr>
              <a:cxnSpLocks/>
            </p:cNvCxnSpPr>
            <p:nvPr/>
          </p:nvCxnSpPr>
          <p:spPr>
            <a:xfrm>
              <a:off x="6865803" y="1288144"/>
              <a:ext cx="472402" cy="9801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213">
              <a:extLst>
                <a:ext uri="{FF2B5EF4-FFF2-40B4-BE49-F238E27FC236}">
                  <a16:creationId xmlns:a16="http://schemas.microsoft.com/office/drawing/2014/main" id="{1EC3B64F-7D94-9645-859E-3607A1EF6008}"/>
                </a:ext>
              </a:extLst>
            </p:cNvPr>
            <p:cNvGrpSpPr/>
            <p:nvPr/>
          </p:nvGrpSpPr>
          <p:grpSpPr>
            <a:xfrm>
              <a:off x="7387418" y="793935"/>
              <a:ext cx="1270083" cy="1293131"/>
              <a:chOff x="7670536" y="1473385"/>
              <a:chExt cx="1270083" cy="1293131"/>
            </a:xfrm>
          </p:grpSpPr>
          <p:pic>
            <p:nvPicPr>
              <p:cNvPr id="99" name="Picture 5">
                <a:extLst>
                  <a:ext uri="{FF2B5EF4-FFF2-40B4-BE49-F238E27FC236}">
                    <a16:creationId xmlns:a16="http://schemas.microsoft.com/office/drawing/2014/main" id="{173E4CC1-97DF-754F-9C2A-196CD664DF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21419" y="1547316"/>
                <a:ext cx="1219200" cy="1219200"/>
              </a:xfrm>
              <a:prstGeom prst="rect">
                <a:avLst/>
              </a:prstGeom>
            </p:spPr>
          </p:pic>
          <p:sp>
            <p:nvSpPr>
              <p:cNvPr id="100" name="TextBox 57">
                <a:extLst>
                  <a:ext uri="{FF2B5EF4-FFF2-40B4-BE49-F238E27FC236}">
                    <a16:creationId xmlns:a16="http://schemas.microsoft.com/office/drawing/2014/main" id="{95E95C62-24F2-DB4A-8F44-AC996FAA96F2}"/>
                  </a:ext>
                </a:extLst>
              </p:cNvPr>
              <p:cNvSpPr txBox="1"/>
              <p:nvPr/>
            </p:nvSpPr>
            <p:spPr>
              <a:xfrm>
                <a:off x="7670536" y="1473385"/>
                <a:ext cx="960367" cy="3033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70" b="1" dirty="0"/>
                  <a:t>Generated</a:t>
                </a:r>
              </a:p>
            </p:txBody>
          </p:sp>
        </p:grpSp>
        <p:grpSp>
          <p:nvGrpSpPr>
            <p:cNvPr id="11" name="Group 64">
              <a:extLst>
                <a:ext uri="{FF2B5EF4-FFF2-40B4-BE49-F238E27FC236}">
                  <a16:creationId xmlns:a16="http://schemas.microsoft.com/office/drawing/2014/main" id="{0B58452C-00B0-534B-8005-3BCEBA38B1C0}"/>
                </a:ext>
              </a:extLst>
            </p:cNvPr>
            <p:cNvGrpSpPr/>
            <p:nvPr/>
          </p:nvGrpSpPr>
          <p:grpSpPr>
            <a:xfrm>
              <a:off x="2039682" y="3157568"/>
              <a:ext cx="1381760" cy="639282"/>
              <a:chOff x="3948256" y="1707839"/>
              <a:chExt cx="1381760" cy="639282"/>
            </a:xfrm>
          </p:grpSpPr>
          <p:sp>
            <p:nvSpPr>
              <p:cNvPr id="97" name="Rectangle 52">
                <a:extLst>
                  <a:ext uri="{FF2B5EF4-FFF2-40B4-BE49-F238E27FC236}">
                    <a16:creationId xmlns:a16="http://schemas.microsoft.com/office/drawing/2014/main" id="{778F49E8-FB59-564F-82B9-A832839CC256}"/>
                  </a:ext>
                </a:extLst>
              </p:cNvPr>
              <p:cNvSpPr/>
              <p:nvPr/>
            </p:nvSpPr>
            <p:spPr>
              <a:xfrm>
                <a:off x="4136769" y="1707839"/>
                <a:ext cx="1000730" cy="63928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87" dirty="0"/>
              </a:p>
            </p:txBody>
          </p:sp>
          <p:sp>
            <p:nvSpPr>
              <p:cNvPr id="98" name="TextBox 61">
                <a:extLst>
                  <a:ext uri="{FF2B5EF4-FFF2-40B4-BE49-F238E27FC236}">
                    <a16:creationId xmlns:a16="http://schemas.microsoft.com/office/drawing/2014/main" id="{51C14A93-18E3-5448-A571-AF08C9F602B3}"/>
                  </a:ext>
                </a:extLst>
              </p:cNvPr>
              <p:cNvSpPr txBox="1"/>
              <p:nvPr/>
            </p:nvSpPr>
            <p:spPr>
              <a:xfrm>
                <a:off x="3948256" y="1742576"/>
                <a:ext cx="1381760" cy="580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80" dirty="0"/>
                  <a:t>Feature generation</a:t>
                </a:r>
              </a:p>
            </p:txBody>
          </p:sp>
        </p:grpSp>
        <p:sp>
          <p:nvSpPr>
            <p:cNvPr id="12" name="TextBox 63">
              <a:extLst>
                <a:ext uri="{FF2B5EF4-FFF2-40B4-BE49-F238E27FC236}">
                  <a16:creationId xmlns:a16="http://schemas.microsoft.com/office/drawing/2014/main" id="{11115887-A9CA-A545-832F-AACE59CE4D81}"/>
                </a:ext>
              </a:extLst>
            </p:cNvPr>
            <p:cNvSpPr txBox="1"/>
            <p:nvPr/>
          </p:nvSpPr>
          <p:spPr>
            <a:xfrm>
              <a:off x="640038" y="2577828"/>
              <a:ext cx="1184901" cy="3341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80" dirty="0"/>
                <a:t>Input layout</a:t>
              </a:r>
            </a:p>
          </p:txBody>
        </p:sp>
        <p:cxnSp>
          <p:nvCxnSpPr>
            <p:cNvPr id="13" name="直线箭头连接符 33">
              <a:extLst>
                <a:ext uri="{FF2B5EF4-FFF2-40B4-BE49-F238E27FC236}">
                  <a16:creationId xmlns:a16="http://schemas.microsoft.com/office/drawing/2014/main" id="{97773386-732E-7143-9EE3-80F404721B3C}"/>
                </a:ext>
              </a:extLst>
            </p:cNvPr>
            <p:cNvCxnSpPr>
              <a:cxnSpLocks/>
            </p:cNvCxnSpPr>
            <p:nvPr/>
          </p:nvCxnSpPr>
          <p:spPr>
            <a:xfrm>
              <a:off x="1804049" y="3450491"/>
              <a:ext cx="390415" cy="9801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线箭头连接符 33">
              <a:extLst>
                <a:ext uri="{FF2B5EF4-FFF2-40B4-BE49-F238E27FC236}">
                  <a16:creationId xmlns:a16="http://schemas.microsoft.com/office/drawing/2014/main" id="{F42CD185-85F1-0F40-9342-A3F154168F9F}"/>
                </a:ext>
              </a:extLst>
            </p:cNvPr>
            <p:cNvCxnSpPr>
              <a:cxnSpLocks/>
            </p:cNvCxnSpPr>
            <p:nvPr/>
          </p:nvCxnSpPr>
          <p:spPr>
            <a:xfrm>
              <a:off x="3280003" y="3466482"/>
              <a:ext cx="354923" cy="9801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81">
                  <a:extLst>
                    <a:ext uri="{FF2B5EF4-FFF2-40B4-BE49-F238E27FC236}">
                      <a16:creationId xmlns:a16="http://schemas.microsoft.com/office/drawing/2014/main" id="{E76E2EB0-892C-D34B-8117-4C04843D913A}"/>
                    </a:ext>
                  </a:extLst>
                </p:cNvPr>
                <p:cNvSpPr txBox="1"/>
                <p:nvPr/>
              </p:nvSpPr>
              <p:spPr>
                <a:xfrm>
                  <a:off x="4711971" y="1130330"/>
                  <a:ext cx="892828" cy="2154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7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147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147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sz="147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(0, 1)</m:t>
                        </m:r>
                      </m:oMath>
                    </m:oMathPara>
                  </a14:m>
                  <a:endParaRPr lang="en-US" sz="1470" dirty="0"/>
                </a:p>
              </p:txBody>
            </p:sp>
          </mc:Choice>
          <mc:Fallback xmlns="">
            <p:sp>
              <p:nvSpPr>
                <p:cNvPr id="22" name="TextBox 81">
                  <a:extLst>
                    <a:ext uri="{FF2B5EF4-FFF2-40B4-BE49-F238E27FC236}">
                      <a16:creationId xmlns:a16="http://schemas.microsoft.com/office/drawing/2014/main" id="{E76E2EB0-892C-D34B-8117-4C04843D91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1971" y="1130330"/>
                  <a:ext cx="892828" cy="215437"/>
                </a:xfrm>
                <a:prstGeom prst="rect">
                  <a:avLst/>
                </a:prstGeom>
                <a:blipFill>
                  <a:blip r:embed="rId3"/>
                  <a:stretch>
                    <a:fillRect l="-1333" r="-6667" b="-3157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87">
              <a:extLst>
                <a:ext uri="{FF2B5EF4-FFF2-40B4-BE49-F238E27FC236}">
                  <a16:creationId xmlns:a16="http://schemas.microsoft.com/office/drawing/2014/main" id="{27905DA7-7263-8344-B524-C30A0008E154}"/>
                </a:ext>
              </a:extLst>
            </p:cNvPr>
            <p:cNvSpPr txBox="1"/>
            <p:nvPr/>
          </p:nvSpPr>
          <p:spPr>
            <a:xfrm>
              <a:off x="3436092" y="2483090"/>
              <a:ext cx="2334098" cy="334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80" b="1" dirty="0"/>
                <a:t>Context transformation</a:t>
              </a:r>
            </a:p>
          </p:txBody>
        </p:sp>
        <p:grpSp>
          <p:nvGrpSpPr>
            <p:cNvPr id="24" name="Group 214">
              <a:extLst>
                <a:ext uri="{FF2B5EF4-FFF2-40B4-BE49-F238E27FC236}">
                  <a16:creationId xmlns:a16="http://schemas.microsoft.com/office/drawing/2014/main" id="{E1E9C9D0-BE70-A343-88F2-68D4674FDED3}"/>
                </a:ext>
              </a:extLst>
            </p:cNvPr>
            <p:cNvGrpSpPr/>
            <p:nvPr/>
          </p:nvGrpSpPr>
          <p:grpSpPr>
            <a:xfrm>
              <a:off x="5908747" y="2872148"/>
              <a:ext cx="1155251" cy="1086319"/>
              <a:chOff x="6259437" y="2979675"/>
              <a:chExt cx="1155251" cy="1086319"/>
            </a:xfrm>
          </p:grpSpPr>
          <p:sp>
            <p:nvSpPr>
              <p:cNvPr id="92" name="立方体 9">
                <a:extLst>
                  <a:ext uri="{FF2B5EF4-FFF2-40B4-BE49-F238E27FC236}">
                    <a16:creationId xmlns:a16="http://schemas.microsoft.com/office/drawing/2014/main" id="{37C1BC79-07B5-3043-B1A0-8FEE4B11D3EC}"/>
                  </a:ext>
                </a:extLst>
              </p:cNvPr>
              <p:cNvSpPr/>
              <p:nvPr/>
            </p:nvSpPr>
            <p:spPr>
              <a:xfrm>
                <a:off x="6309784" y="3077309"/>
                <a:ext cx="672737" cy="124097"/>
              </a:xfrm>
              <a:prstGeom prst="cube">
                <a:avLst/>
              </a:prstGeom>
              <a:pattFill prst="wave">
                <a:fgClr>
                  <a:srgbClr val="4472C4"/>
                </a:fgClr>
                <a:bgClr>
                  <a:schemeClr val="bg1"/>
                </a:bgClr>
              </a:patt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387" dirty="0"/>
              </a:p>
            </p:txBody>
          </p:sp>
          <p:sp>
            <p:nvSpPr>
              <p:cNvPr id="93" name="立方体 10">
                <a:extLst>
                  <a:ext uri="{FF2B5EF4-FFF2-40B4-BE49-F238E27FC236}">
                    <a16:creationId xmlns:a16="http://schemas.microsoft.com/office/drawing/2014/main" id="{DAB3BDBB-8425-3B43-9758-359A74832720}"/>
                  </a:ext>
                </a:extLst>
              </p:cNvPr>
              <p:cNvSpPr/>
              <p:nvPr/>
            </p:nvSpPr>
            <p:spPr>
              <a:xfrm>
                <a:off x="6315510" y="3347273"/>
                <a:ext cx="672737" cy="124097"/>
              </a:xfrm>
              <a:prstGeom prst="cube">
                <a:avLst/>
              </a:prstGeom>
              <a:pattFill prst="wave">
                <a:fgClr>
                  <a:srgbClr val="FFC000"/>
                </a:fgClr>
                <a:bgClr>
                  <a:schemeClr val="bg1"/>
                </a:bgClr>
              </a:patt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387" dirty="0"/>
              </a:p>
            </p:txBody>
          </p:sp>
          <p:sp>
            <p:nvSpPr>
              <p:cNvPr id="94" name="立方体 11">
                <a:extLst>
                  <a:ext uri="{FF2B5EF4-FFF2-40B4-BE49-F238E27FC236}">
                    <a16:creationId xmlns:a16="http://schemas.microsoft.com/office/drawing/2014/main" id="{3353EFBF-1187-3246-ACA1-D8914C64D9C0}"/>
                  </a:ext>
                </a:extLst>
              </p:cNvPr>
              <p:cNvSpPr/>
              <p:nvPr/>
            </p:nvSpPr>
            <p:spPr>
              <a:xfrm>
                <a:off x="6324164" y="3597051"/>
                <a:ext cx="672737" cy="124097"/>
              </a:xfrm>
              <a:prstGeom prst="cube">
                <a:avLst/>
              </a:prstGeom>
              <a:pattFill prst="wave">
                <a:fgClr>
                  <a:srgbClr val="FF0000"/>
                </a:fgClr>
                <a:bgClr>
                  <a:schemeClr val="bg1"/>
                </a:bgClr>
              </a:patt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387"/>
              </a:p>
            </p:txBody>
          </p:sp>
          <p:sp>
            <p:nvSpPr>
              <p:cNvPr id="95" name="立方体 12">
                <a:extLst>
                  <a:ext uri="{FF2B5EF4-FFF2-40B4-BE49-F238E27FC236}">
                    <a16:creationId xmlns:a16="http://schemas.microsoft.com/office/drawing/2014/main" id="{E2F4EB21-C94D-BB48-9097-25CC197D04CD}"/>
                  </a:ext>
                </a:extLst>
              </p:cNvPr>
              <p:cNvSpPr/>
              <p:nvPr/>
            </p:nvSpPr>
            <p:spPr>
              <a:xfrm>
                <a:off x="6324162" y="3858521"/>
                <a:ext cx="672737" cy="124097"/>
              </a:xfrm>
              <a:prstGeom prst="cube">
                <a:avLst/>
              </a:prstGeom>
              <a:pattFill prst="wave">
                <a:fgClr>
                  <a:srgbClr val="7030A0"/>
                </a:fgClr>
                <a:bgClr>
                  <a:schemeClr val="bg1"/>
                </a:bgClr>
              </a:patt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387"/>
              </a:p>
            </p:txBody>
          </p:sp>
          <p:sp>
            <p:nvSpPr>
              <p:cNvPr id="96" name="双中括号 18">
                <a:extLst>
                  <a:ext uri="{FF2B5EF4-FFF2-40B4-BE49-F238E27FC236}">
                    <a16:creationId xmlns:a16="http://schemas.microsoft.com/office/drawing/2014/main" id="{AF92E59D-67BA-E744-9C4E-F518A8620C98}"/>
                  </a:ext>
                </a:extLst>
              </p:cNvPr>
              <p:cNvSpPr/>
              <p:nvPr/>
            </p:nvSpPr>
            <p:spPr>
              <a:xfrm flipH="1">
                <a:off x="6259437" y="2979675"/>
                <a:ext cx="1155251" cy="1086319"/>
              </a:xfrm>
              <a:prstGeom prst="bracketPair">
                <a:avLst>
                  <a:gd name="adj" fmla="val 675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940" dirty="0">
                  <a:ln w="41275">
                    <a:solidFill>
                      <a:schemeClr val="accent1"/>
                    </a:solidFill>
                  </a:ln>
                </a:endParaRPr>
              </a:p>
            </p:txBody>
          </p:sp>
        </p:grpSp>
        <p:cxnSp>
          <p:nvCxnSpPr>
            <p:cNvPr id="25" name="Connector: Elbow 108">
              <a:extLst>
                <a:ext uri="{FF2B5EF4-FFF2-40B4-BE49-F238E27FC236}">
                  <a16:creationId xmlns:a16="http://schemas.microsoft.com/office/drawing/2014/main" id="{26701B7F-C66F-9C4F-AEFE-5776B90B049D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3769017" y="1298734"/>
              <a:ext cx="250579" cy="5849228"/>
            </a:xfrm>
            <a:prstGeom prst="bentConnector3">
              <a:avLst>
                <a:gd name="adj1" fmla="val -86882"/>
              </a:avLst>
            </a:prstGeom>
            <a:ln w="22225">
              <a:solidFill>
                <a:schemeClr val="bg2">
                  <a:lumMod val="50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42">
              <a:extLst>
                <a:ext uri="{FF2B5EF4-FFF2-40B4-BE49-F238E27FC236}">
                  <a16:creationId xmlns:a16="http://schemas.microsoft.com/office/drawing/2014/main" id="{715ED607-FB0B-534C-91B7-9FE3C69CA534}"/>
                </a:ext>
              </a:extLst>
            </p:cNvPr>
            <p:cNvGrpSpPr/>
            <p:nvPr/>
          </p:nvGrpSpPr>
          <p:grpSpPr>
            <a:xfrm>
              <a:off x="3539980" y="2381577"/>
              <a:ext cx="2106692" cy="1837858"/>
              <a:chOff x="3420234" y="2381577"/>
              <a:chExt cx="2106692" cy="1837858"/>
            </a:xfrm>
          </p:grpSpPr>
          <p:sp>
            <p:nvSpPr>
              <p:cNvPr id="81" name="Arc 114">
                <a:extLst>
                  <a:ext uri="{FF2B5EF4-FFF2-40B4-BE49-F238E27FC236}">
                    <a16:creationId xmlns:a16="http://schemas.microsoft.com/office/drawing/2014/main" id="{35ADCB15-456A-744F-AB28-80E956ECCBF2}"/>
                  </a:ext>
                </a:extLst>
              </p:cNvPr>
              <p:cNvSpPr/>
              <p:nvPr/>
            </p:nvSpPr>
            <p:spPr>
              <a:xfrm rot="4746409">
                <a:off x="4103497" y="3216080"/>
                <a:ext cx="1164633" cy="582837"/>
              </a:xfrm>
              <a:prstGeom prst="arc">
                <a:avLst>
                  <a:gd name="adj1" fmla="val 11990707"/>
                  <a:gd name="adj2" fmla="val 129551"/>
                </a:avLst>
              </a:prstGeom>
              <a:ln>
                <a:gradFill>
                  <a:gsLst>
                    <a:gs pos="10000">
                      <a:srgbClr val="A66BD3"/>
                    </a:gs>
                    <a:gs pos="90000">
                      <a:srgbClr val="4472C4"/>
                    </a:gs>
                  </a:gsLst>
                  <a:lin ang="5400000" scaled="1"/>
                </a:gra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387"/>
              </a:p>
            </p:txBody>
          </p:sp>
          <p:sp>
            <p:nvSpPr>
              <p:cNvPr id="82" name="Arc 115">
                <a:extLst>
                  <a:ext uri="{FF2B5EF4-FFF2-40B4-BE49-F238E27FC236}">
                    <a16:creationId xmlns:a16="http://schemas.microsoft.com/office/drawing/2014/main" id="{83F00148-AE0B-DC46-A7D9-C05D52F7F0F8}"/>
                  </a:ext>
                </a:extLst>
              </p:cNvPr>
              <p:cNvSpPr/>
              <p:nvPr/>
            </p:nvSpPr>
            <p:spPr>
              <a:xfrm rot="14362521">
                <a:off x="3727011" y="3040179"/>
                <a:ext cx="726496" cy="634827"/>
              </a:xfrm>
              <a:prstGeom prst="arc">
                <a:avLst>
                  <a:gd name="adj1" fmla="val 13550745"/>
                  <a:gd name="adj2" fmla="val 1029656"/>
                </a:avLst>
              </a:prstGeom>
              <a:ln>
                <a:gradFill>
                  <a:gsLst>
                    <a:gs pos="10000">
                      <a:srgbClr val="4472C4"/>
                    </a:gs>
                    <a:gs pos="90000">
                      <a:srgbClr val="FF0000"/>
                    </a:gs>
                  </a:gsLst>
                  <a:lin ang="5400000" scaled="1"/>
                </a:gra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387"/>
              </a:p>
            </p:txBody>
          </p:sp>
          <p:cxnSp>
            <p:nvCxnSpPr>
              <p:cNvPr id="83" name="Straight Connector 118">
                <a:extLst>
                  <a:ext uri="{FF2B5EF4-FFF2-40B4-BE49-F238E27FC236}">
                    <a16:creationId xmlns:a16="http://schemas.microsoft.com/office/drawing/2014/main" id="{E7E70E8D-442E-C349-A3F9-5750C620DA81}"/>
                  </a:ext>
                </a:extLst>
              </p:cNvPr>
              <p:cNvCxnSpPr/>
              <p:nvPr/>
            </p:nvCxnSpPr>
            <p:spPr>
              <a:xfrm>
                <a:off x="4181904" y="3029529"/>
                <a:ext cx="0" cy="243309"/>
              </a:xfrm>
              <a:prstGeom prst="line">
                <a:avLst/>
              </a:prstGeom>
              <a:ln>
                <a:gradFill>
                  <a:gsLst>
                    <a:gs pos="10000">
                      <a:srgbClr val="FFC000"/>
                    </a:gs>
                    <a:gs pos="90000">
                      <a:srgbClr val="4472C4"/>
                    </a:gs>
                  </a:gsLst>
                  <a:lin ang="5400000" scaled="1"/>
                </a:gra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119">
                <a:extLst>
                  <a:ext uri="{FF2B5EF4-FFF2-40B4-BE49-F238E27FC236}">
                    <a16:creationId xmlns:a16="http://schemas.microsoft.com/office/drawing/2014/main" id="{8FA06937-ADAA-4544-93B7-8280207249E2}"/>
                  </a:ext>
                </a:extLst>
              </p:cNvPr>
              <p:cNvCxnSpPr/>
              <p:nvPr/>
            </p:nvCxnSpPr>
            <p:spPr>
              <a:xfrm>
                <a:off x="4357146" y="3426987"/>
                <a:ext cx="0" cy="243309"/>
              </a:xfrm>
              <a:prstGeom prst="line">
                <a:avLst/>
              </a:prstGeom>
              <a:ln>
                <a:gradFill>
                  <a:gsLst>
                    <a:gs pos="0">
                      <a:srgbClr val="FF0000"/>
                    </a:gs>
                    <a:gs pos="74000">
                      <a:srgbClr val="FFC000"/>
                    </a:gs>
                    <a:gs pos="83000">
                      <a:srgbClr val="FFC000"/>
                    </a:gs>
                    <a:gs pos="100000">
                      <a:srgbClr val="FFC000"/>
                    </a:gs>
                  </a:gsLst>
                  <a:lin ang="5400000" scaled="1"/>
                </a:gra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120">
                <a:extLst>
                  <a:ext uri="{FF2B5EF4-FFF2-40B4-BE49-F238E27FC236}">
                    <a16:creationId xmlns:a16="http://schemas.microsoft.com/office/drawing/2014/main" id="{F73BA308-06E7-F241-96F3-0BAD277C7428}"/>
                  </a:ext>
                </a:extLst>
              </p:cNvPr>
              <p:cNvCxnSpPr/>
              <p:nvPr/>
            </p:nvCxnSpPr>
            <p:spPr>
              <a:xfrm>
                <a:off x="4624816" y="3818828"/>
                <a:ext cx="0" cy="221190"/>
              </a:xfrm>
              <a:prstGeom prst="line">
                <a:avLst/>
              </a:prstGeom>
              <a:ln>
                <a:gradFill>
                  <a:gsLst>
                    <a:gs pos="10000">
                      <a:srgbClr val="7030A0"/>
                    </a:gs>
                    <a:gs pos="90000">
                      <a:srgbClr val="FF0000"/>
                    </a:gs>
                  </a:gsLst>
                  <a:lin ang="5400000" scaled="1"/>
                </a:gra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Arc 121">
                <a:extLst>
                  <a:ext uri="{FF2B5EF4-FFF2-40B4-BE49-F238E27FC236}">
                    <a16:creationId xmlns:a16="http://schemas.microsoft.com/office/drawing/2014/main" id="{ED538059-0D83-0540-9F93-5C447A0FEDDE}"/>
                  </a:ext>
                </a:extLst>
              </p:cNvPr>
              <p:cNvSpPr/>
              <p:nvPr/>
            </p:nvSpPr>
            <p:spPr>
              <a:xfrm rot="14488575">
                <a:off x="3725555" y="3472286"/>
                <a:ext cx="743812" cy="582304"/>
              </a:xfrm>
              <a:prstGeom prst="arc">
                <a:avLst>
                  <a:gd name="adj1" fmla="val 13674444"/>
                  <a:gd name="adj2" fmla="val 706913"/>
                </a:avLst>
              </a:prstGeom>
              <a:ln>
                <a:gradFill>
                  <a:gsLst>
                    <a:gs pos="0">
                      <a:srgbClr val="FFC000"/>
                    </a:gs>
                    <a:gs pos="90000">
                      <a:srgbClr val="7030A0"/>
                    </a:gs>
                  </a:gsLst>
                  <a:lin ang="5400000" scaled="1"/>
                </a:gra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387"/>
              </a:p>
            </p:txBody>
          </p:sp>
          <p:sp>
            <p:nvSpPr>
              <p:cNvPr id="87" name="立方体 3">
                <a:extLst>
                  <a:ext uri="{FF2B5EF4-FFF2-40B4-BE49-F238E27FC236}">
                    <a16:creationId xmlns:a16="http://schemas.microsoft.com/office/drawing/2014/main" id="{A88DE599-2F1A-104F-A7B8-F3229E37DA95}"/>
                  </a:ext>
                </a:extLst>
              </p:cNvPr>
              <p:cNvSpPr/>
              <p:nvPr/>
            </p:nvSpPr>
            <p:spPr>
              <a:xfrm>
                <a:off x="4038518" y="2885762"/>
                <a:ext cx="672737" cy="12409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387"/>
              </a:p>
            </p:txBody>
          </p:sp>
          <p:sp>
            <p:nvSpPr>
              <p:cNvPr id="88" name="立方体 4">
                <a:extLst>
                  <a:ext uri="{FF2B5EF4-FFF2-40B4-BE49-F238E27FC236}">
                    <a16:creationId xmlns:a16="http://schemas.microsoft.com/office/drawing/2014/main" id="{5BDB74F3-B9CD-4044-917E-F67F69EDE795}"/>
                  </a:ext>
                </a:extLst>
              </p:cNvPr>
              <p:cNvSpPr/>
              <p:nvPr/>
            </p:nvSpPr>
            <p:spPr>
              <a:xfrm>
                <a:off x="4043752" y="3286237"/>
                <a:ext cx="672737" cy="124097"/>
              </a:xfrm>
              <a:prstGeom prst="cub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387" dirty="0"/>
              </a:p>
            </p:txBody>
          </p:sp>
          <p:sp>
            <p:nvSpPr>
              <p:cNvPr id="89" name="立方体 5">
                <a:extLst>
                  <a:ext uri="{FF2B5EF4-FFF2-40B4-BE49-F238E27FC236}">
                    <a16:creationId xmlns:a16="http://schemas.microsoft.com/office/drawing/2014/main" id="{57C9D46C-CA87-FD4A-8576-7B50E73EDFAE}"/>
                  </a:ext>
                </a:extLst>
              </p:cNvPr>
              <p:cNvSpPr/>
              <p:nvPr/>
            </p:nvSpPr>
            <p:spPr>
              <a:xfrm>
                <a:off x="4033737" y="3681277"/>
                <a:ext cx="672737" cy="124097"/>
              </a:xfrm>
              <a:prstGeom prst="cub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387"/>
              </a:p>
            </p:txBody>
          </p:sp>
          <p:sp>
            <p:nvSpPr>
              <p:cNvPr id="90" name="立方体 6">
                <a:extLst>
                  <a:ext uri="{FF2B5EF4-FFF2-40B4-BE49-F238E27FC236}">
                    <a16:creationId xmlns:a16="http://schemas.microsoft.com/office/drawing/2014/main" id="{564BE93B-A772-194F-9B3E-0CF934919E2B}"/>
                  </a:ext>
                </a:extLst>
              </p:cNvPr>
              <p:cNvSpPr/>
              <p:nvPr/>
            </p:nvSpPr>
            <p:spPr>
              <a:xfrm>
                <a:off x="4020778" y="4049038"/>
                <a:ext cx="672737" cy="124097"/>
              </a:xfrm>
              <a:prstGeom prst="cub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387"/>
              </a:p>
            </p:txBody>
          </p:sp>
          <p:sp>
            <p:nvSpPr>
              <p:cNvPr id="91" name="Rectangle: Rounded Corners 131">
                <a:extLst>
                  <a:ext uri="{FF2B5EF4-FFF2-40B4-BE49-F238E27FC236}">
                    <a16:creationId xmlns:a16="http://schemas.microsoft.com/office/drawing/2014/main" id="{97B3CAAD-ECB2-A14F-A768-E0CB24DC9400}"/>
                  </a:ext>
                </a:extLst>
              </p:cNvPr>
              <p:cNvSpPr/>
              <p:nvPr/>
            </p:nvSpPr>
            <p:spPr>
              <a:xfrm>
                <a:off x="3420234" y="2381577"/>
                <a:ext cx="2106692" cy="1837858"/>
              </a:xfrm>
              <a:prstGeom prst="roundRect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87"/>
              </a:p>
            </p:txBody>
          </p:sp>
        </p:grpSp>
        <p:cxnSp>
          <p:nvCxnSpPr>
            <p:cNvPr id="27" name="直线箭头连接符 33">
              <a:extLst>
                <a:ext uri="{FF2B5EF4-FFF2-40B4-BE49-F238E27FC236}">
                  <a16:creationId xmlns:a16="http://schemas.microsoft.com/office/drawing/2014/main" id="{C3DD00D1-FA04-494E-8983-89EA0E186587}"/>
                </a:ext>
              </a:extLst>
            </p:cNvPr>
            <p:cNvCxnSpPr>
              <a:cxnSpLocks/>
            </p:cNvCxnSpPr>
            <p:nvPr/>
          </p:nvCxnSpPr>
          <p:spPr>
            <a:xfrm>
              <a:off x="5543038" y="3461581"/>
              <a:ext cx="354923" cy="9801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1">
              <a:extLst>
                <a:ext uri="{FF2B5EF4-FFF2-40B4-BE49-F238E27FC236}">
                  <a16:creationId xmlns:a16="http://schemas.microsoft.com/office/drawing/2014/main" id="{32A302F0-877D-144E-A2FB-CD01E80032B1}"/>
                </a:ext>
              </a:extLst>
            </p:cNvPr>
            <p:cNvGrpSpPr/>
            <p:nvPr/>
          </p:nvGrpSpPr>
          <p:grpSpPr>
            <a:xfrm>
              <a:off x="5954380" y="1771727"/>
              <a:ext cx="686650" cy="974458"/>
              <a:chOff x="6149583" y="2053393"/>
              <a:chExt cx="686650" cy="713123"/>
            </a:xfrm>
          </p:grpSpPr>
          <p:cxnSp>
            <p:nvCxnSpPr>
              <p:cNvPr id="70" name="直线箭头连接符 33">
                <a:extLst>
                  <a:ext uri="{FF2B5EF4-FFF2-40B4-BE49-F238E27FC236}">
                    <a16:creationId xmlns:a16="http://schemas.microsoft.com/office/drawing/2014/main" id="{A45D3113-A614-D942-83E8-E64EA9C4179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485952" y="2060230"/>
                <a:ext cx="12177" cy="706286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线箭头连接符 33">
                <a:extLst>
                  <a:ext uri="{FF2B5EF4-FFF2-40B4-BE49-F238E27FC236}">
                    <a16:creationId xmlns:a16="http://schemas.microsoft.com/office/drawing/2014/main" id="{49802318-1FE5-ED41-8226-512B66C850C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63961" y="2060229"/>
                <a:ext cx="0" cy="428120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线箭头连接符 33">
                <a:extLst>
                  <a:ext uri="{FF2B5EF4-FFF2-40B4-BE49-F238E27FC236}">
                    <a16:creationId xmlns:a16="http://schemas.microsoft.com/office/drawing/2014/main" id="{00B2C755-16B6-3445-835B-C1DD80DC16B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15970" y="2053393"/>
                <a:ext cx="0" cy="428120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103">
                <a:extLst>
                  <a:ext uri="{FF2B5EF4-FFF2-40B4-BE49-F238E27FC236}">
                    <a16:creationId xmlns:a16="http://schemas.microsoft.com/office/drawing/2014/main" id="{1241C406-4213-4148-90C6-046EE79426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49583" y="2478016"/>
                <a:ext cx="686650" cy="0"/>
              </a:xfrm>
              <a:prstGeom prst="line">
                <a:avLst/>
              </a:prstGeom>
              <a:ln w="2222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39">
              <a:extLst>
                <a:ext uri="{FF2B5EF4-FFF2-40B4-BE49-F238E27FC236}">
                  <a16:creationId xmlns:a16="http://schemas.microsoft.com/office/drawing/2014/main" id="{91E0C60D-75E5-B345-B132-2D4EBD469E98}"/>
                </a:ext>
              </a:extLst>
            </p:cNvPr>
            <p:cNvGrpSpPr/>
            <p:nvPr/>
          </p:nvGrpSpPr>
          <p:grpSpPr>
            <a:xfrm>
              <a:off x="530403" y="881645"/>
              <a:ext cx="3291322" cy="637694"/>
              <a:chOff x="687731" y="826503"/>
              <a:chExt cx="3291322" cy="637694"/>
            </a:xfrm>
          </p:grpSpPr>
          <p:sp>
            <p:nvSpPr>
              <p:cNvPr id="48" name="立方体 3">
                <a:extLst>
                  <a:ext uri="{FF2B5EF4-FFF2-40B4-BE49-F238E27FC236}">
                    <a16:creationId xmlns:a16="http://schemas.microsoft.com/office/drawing/2014/main" id="{F08B6647-7AF8-ED4B-894F-F160A965B4D3}"/>
                  </a:ext>
                </a:extLst>
              </p:cNvPr>
              <p:cNvSpPr/>
              <p:nvPr/>
            </p:nvSpPr>
            <p:spPr>
              <a:xfrm>
                <a:off x="756550" y="932246"/>
                <a:ext cx="672737" cy="12409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387"/>
              </a:p>
            </p:txBody>
          </p:sp>
          <p:sp>
            <p:nvSpPr>
              <p:cNvPr id="49" name="TextBox 203">
                <a:extLst>
                  <a:ext uri="{FF2B5EF4-FFF2-40B4-BE49-F238E27FC236}">
                    <a16:creationId xmlns:a16="http://schemas.microsoft.com/office/drawing/2014/main" id="{455F4A35-9880-904F-9987-2AADD9AEF7D1}"/>
                  </a:ext>
                </a:extLst>
              </p:cNvPr>
              <p:cNvSpPr txBox="1"/>
              <p:nvPr/>
            </p:nvSpPr>
            <p:spPr>
              <a:xfrm>
                <a:off x="1419239" y="876029"/>
                <a:ext cx="2217446" cy="2725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60" dirty="0"/>
                  <a:t>Initially generated feature vector</a:t>
                </a:r>
              </a:p>
            </p:txBody>
          </p:sp>
          <p:sp>
            <p:nvSpPr>
              <p:cNvPr id="50" name="立方体 9">
                <a:extLst>
                  <a:ext uri="{FF2B5EF4-FFF2-40B4-BE49-F238E27FC236}">
                    <a16:creationId xmlns:a16="http://schemas.microsoft.com/office/drawing/2014/main" id="{56C57D88-495B-DB40-BDD6-FDE7DA78E372}"/>
                  </a:ext>
                </a:extLst>
              </p:cNvPr>
              <p:cNvSpPr/>
              <p:nvPr/>
            </p:nvSpPr>
            <p:spPr>
              <a:xfrm>
                <a:off x="746502" y="1175445"/>
                <a:ext cx="672737" cy="124097"/>
              </a:xfrm>
              <a:prstGeom prst="cube">
                <a:avLst/>
              </a:prstGeom>
              <a:pattFill prst="wave">
                <a:fgClr>
                  <a:srgbClr val="4472C4"/>
                </a:fgClr>
                <a:bgClr>
                  <a:schemeClr val="bg1"/>
                </a:bgClr>
              </a:patt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387" dirty="0"/>
              </a:p>
            </p:txBody>
          </p:sp>
          <p:sp>
            <p:nvSpPr>
              <p:cNvPr id="51" name="TextBox 205">
                <a:extLst>
                  <a:ext uri="{FF2B5EF4-FFF2-40B4-BE49-F238E27FC236}">
                    <a16:creationId xmlns:a16="http://schemas.microsoft.com/office/drawing/2014/main" id="{F16CF19D-EF65-D64F-B51C-C64F9DE8763F}"/>
                  </a:ext>
                </a:extLst>
              </p:cNvPr>
              <p:cNvSpPr txBox="1"/>
              <p:nvPr/>
            </p:nvSpPr>
            <p:spPr>
              <a:xfrm>
                <a:off x="1419239" y="1113869"/>
                <a:ext cx="2389283" cy="2725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60" dirty="0"/>
                  <a:t>Context transformed feature vector</a:t>
                </a:r>
              </a:p>
            </p:txBody>
          </p:sp>
          <p:sp>
            <p:nvSpPr>
              <p:cNvPr id="52" name="Rectangle 207">
                <a:extLst>
                  <a:ext uri="{FF2B5EF4-FFF2-40B4-BE49-F238E27FC236}">
                    <a16:creationId xmlns:a16="http://schemas.microsoft.com/office/drawing/2014/main" id="{30A5044D-307A-0E41-858A-2F40CD51DEC7}"/>
                  </a:ext>
                </a:extLst>
              </p:cNvPr>
              <p:cNvSpPr/>
              <p:nvPr/>
            </p:nvSpPr>
            <p:spPr>
              <a:xfrm>
                <a:off x="687731" y="826503"/>
                <a:ext cx="3291322" cy="637694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87"/>
              </a:p>
            </p:txBody>
          </p:sp>
        </p:grpSp>
      </p:grpSp>
      <p:sp>
        <p:nvSpPr>
          <p:cNvPr id="122" name="文本框 121">
            <a:extLst>
              <a:ext uri="{FF2B5EF4-FFF2-40B4-BE49-F238E27FC236}">
                <a16:creationId xmlns:a16="http://schemas.microsoft.com/office/drawing/2014/main" id="{D09D9537-EE55-1F41-814C-B78CFD563C0A}"/>
              </a:ext>
            </a:extLst>
          </p:cNvPr>
          <p:cNvSpPr txBox="1"/>
          <p:nvPr/>
        </p:nvSpPr>
        <p:spPr>
          <a:xfrm>
            <a:off x="6870870" y="6386513"/>
            <a:ext cx="461665" cy="923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123" name="矩形 122">
            <a:extLst>
              <a:ext uri="{FF2B5EF4-FFF2-40B4-BE49-F238E27FC236}">
                <a16:creationId xmlns:a16="http://schemas.microsoft.com/office/drawing/2014/main" id="{D946506A-65C7-2D46-93A9-876BAB81DE3F}"/>
              </a:ext>
            </a:extLst>
          </p:cNvPr>
          <p:cNvSpPr/>
          <p:nvPr/>
        </p:nvSpPr>
        <p:spPr>
          <a:xfrm>
            <a:off x="6431595" y="4668684"/>
            <a:ext cx="51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>
                <a:solidFill>
                  <a:srgbClr val="7030A0"/>
                </a:solidFill>
              </a:rPr>
              <a:t>, b</a:t>
            </a:r>
            <a:r>
              <a:rPr kumimoji="1" lang="en-US" altLang="zh-CN" baseline="-25000" dirty="0">
                <a:solidFill>
                  <a:srgbClr val="7030A0"/>
                </a:solidFill>
              </a:rPr>
              <a:t>4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124" name="矩形 123">
            <a:extLst>
              <a:ext uri="{FF2B5EF4-FFF2-40B4-BE49-F238E27FC236}">
                <a16:creationId xmlns:a16="http://schemas.microsoft.com/office/drawing/2014/main" id="{55F83EEF-527A-5B4C-A67B-BC02EB765B0C}"/>
              </a:ext>
            </a:extLst>
          </p:cNvPr>
          <p:cNvSpPr/>
          <p:nvPr/>
        </p:nvSpPr>
        <p:spPr>
          <a:xfrm>
            <a:off x="6428201" y="4375672"/>
            <a:ext cx="51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, b</a:t>
            </a:r>
            <a:r>
              <a:rPr kumimoji="1" lang="en-US" altLang="zh-CN" baseline="-25000" dirty="0">
                <a:solidFill>
                  <a:srgbClr val="FF0000"/>
                </a:solidFill>
              </a:rPr>
              <a:t>3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5" name="矩形 124">
            <a:extLst>
              <a:ext uri="{FF2B5EF4-FFF2-40B4-BE49-F238E27FC236}">
                <a16:creationId xmlns:a16="http://schemas.microsoft.com/office/drawing/2014/main" id="{BF71F6E5-FFA7-F748-8C22-B81A5A7A6088}"/>
              </a:ext>
            </a:extLst>
          </p:cNvPr>
          <p:cNvSpPr/>
          <p:nvPr/>
        </p:nvSpPr>
        <p:spPr>
          <a:xfrm>
            <a:off x="6428201" y="4106673"/>
            <a:ext cx="51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b</a:t>
            </a:r>
            <a:r>
              <a:rPr kumimoji="1" lang="en-US" altLang="zh-CN" baseline="-25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2</a:t>
            </a:r>
            <a:endParaRPr lang="zh-CN" alt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6" name="矩形 125">
            <a:extLst>
              <a:ext uri="{FF2B5EF4-FFF2-40B4-BE49-F238E27FC236}">
                <a16:creationId xmlns:a16="http://schemas.microsoft.com/office/drawing/2014/main" id="{D72C9315-1DA5-9D46-95D1-75CFDCBE9820}"/>
              </a:ext>
            </a:extLst>
          </p:cNvPr>
          <p:cNvSpPr/>
          <p:nvPr/>
        </p:nvSpPr>
        <p:spPr>
          <a:xfrm>
            <a:off x="6449756" y="3819554"/>
            <a:ext cx="51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>
                <a:solidFill>
                  <a:schemeClr val="accent1">
                    <a:lumMod val="75000"/>
                  </a:schemeClr>
                </a:solidFill>
              </a:rPr>
              <a:t>, b</a:t>
            </a:r>
            <a:r>
              <a:rPr kumimoji="1" lang="en-US" altLang="zh-CN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8" name="图片 127" descr="图示&#10;&#10;描述已自动生成">
            <a:extLst>
              <a:ext uri="{FF2B5EF4-FFF2-40B4-BE49-F238E27FC236}">
                <a16:creationId xmlns:a16="http://schemas.microsoft.com/office/drawing/2014/main" id="{94DA8CB9-80FA-7B46-9A35-7DD9682E3B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2535" y="4034941"/>
            <a:ext cx="2520000" cy="1886441"/>
          </a:xfrm>
          <a:prstGeom prst="rect">
            <a:avLst/>
          </a:prstGeom>
        </p:spPr>
      </p:pic>
      <p:sp>
        <p:nvSpPr>
          <p:cNvPr id="129" name="圆角矩形 128">
            <a:extLst>
              <a:ext uri="{FF2B5EF4-FFF2-40B4-BE49-F238E27FC236}">
                <a16:creationId xmlns:a16="http://schemas.microsoft.com/office/drawing/2014/main" id="{08078832-AB7F-0D43-9717-E8C81B9D696E}"/>
              </a:ext>
            </a:extLst>
          </p:cNvPr>
          <p:cNvSpPr/>
          <p:nvPr/>
        </p:nvSpPr>
        <p:spPr>
          <a:xfrm>
            <a:off x="7357473" y="3418884"/>
            <a:ext cx="2415642" cy="2825986"/>
          </a:xfrm>
          <a:prstGeom prst="roundRect">
            <a:avLst/>
          </a:prstGeom>
          <a:solidFill>
            <a:schemeClr val="bg1">
              <a:alpha val="15246"/>
            </a:schemeClr>
          </a:solidFill>
          <a:ln w="31750">
            <a:solidFill>
              <a:schemeClr val="accent1">
                <a:shade val="50000"/>
                <a:alpha val="58351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30" name="文本框 129">
            <a:extLst>
              <a:ext uri="{FF2B5EF4-FFF2-40B4-BE49-F238E27FC236}">
                <a16:creationId xmlns:a16="http://schemas.microsoft.com/office/drawing/2014/main" id="{AE6948F7-7A7C-E74B-B453-BBC021041DCB}"/>
              </a:ext>
            </a:extLst>
          </p:cNvPr>
          <p:cNvSpPr txBox="1"/>
          <p:nvPr/>
        </p:nvSpPr>
        <p:spPr>
          <a:xfrm>
            <a:off x="7453666" y="3621369"/>
            <a:ext cx="2519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/>
              <a:t>GauGAN</a:t>
            </a:r>
            <a:r>
              <a:rPr kumimoji="1" lang="en-US" altLang="zh-CN" dirty="0"/>
              <a:t>, CVPR 2019</a:t>
            </a:r>
            <a:endParaRPr kumimoji="1" lang="zh-CN" altLang="en-US" dirty="0"/>
          </a:p>
        </p:txBody>
      </p:sp>
      <p:sp>
        <p:nvSpPr>
          <p:cNvPr id="131" name="椭圆 130">
            <a:extLst>
              <a:ext uri="{FF2B5EF4-FFF2-40B4-BE49-F238E27FC236}">
                <a16:creationId xmlns:a16="http://schemas.microsoft.com/office/drawing/2014/main" id="{D146E38E-8FB2-2B40-889E-1C18D0AEEBE4}"/>
              </a:ext>
            </a:extLst>
          </p:cNvPr>
          <p:cNvSpPr/>
          <p:nvPr/>
        </p:nvSpPr>
        <p:spPr>
          <a:xfrm>
            <a:off x="5516645" y="2181872"/>
            <a:ext cx="1234399" cy="1520215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33" name="直线箭头连接符 132">
            <a:extLst>
              <a:ext uri="{FF2B5EF4-FFF2-40B4-BE49-F238E27FC236}">
                <a16:creationId xmlns:a16="http://schemas.microsoft.com/office/drawing/2014/main" id="{DA489559-BB7A-BD45-9696-F5C7314D41E5}"/>
              </a:ext>
            </a:extLst>
          </p:cNvPr>
          <p:cNvCxnSpPr/>
          <p:nvPr/>
        </p:nvCxnSpPr>
        <p:spPr>
          <a:xfrm>
            <a:off x="6804665" y="3161807"/>
            <a:ext cx="437325" cy="4803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472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圆角矩形 138">
            <a:extLst>
              <a:ext uri="{FF2B5EF4-FFF2-40B4-BE49-F238E27FC236}">
                <a16:creationId xmlns:a16="http://schemas.microsoft.com/office/drawing/2014/main" id="{0874EE9D-6082-4C41-9B3D-1D9FE642AA1F}"/>
              </a:ext>
            </a:extLst>
          </p:cNvPr>
          <p:cNvSpPr/>
          <p:nvPr/>
        </p:nvSpPr>
        <p:spPr>
          <a:xfrm>
            <a:off x="4374461" y="3264987"/>
            <a:ext cx="4775990" cy="2566724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6" name="圆角矩形 135">
            <a:extLst>
              <a:ext uri="{FF2B5EF4-FFF2-40B4-BE49-F238E27FC236}">
                <a16:creationId xmlns:a16="http://schemas.microsoft.com/office/drawing/2014/main" id="{193438CC-605E-E34F-9880-D82F68DD3824}"/>
              </a:ext>
            </a:extLst>
          </p:cNvPr>
          <p:cNvSpPr/>
          <p:nvPr/>
        </p:nvSpPr>
        <p:spPr>
          <a:xfrm>
            <a:off x="7622575" y="5906523"/>
            <a:ext cx="4479526" cy="955463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圆角矩形 3">
            <a:extLst>
              <a:ext uri="{FF2B5EF4-FFF2-40B4-BE49-F238E27FC236}">
                <a16:creationId xmlns:a16="http://schemas.microsoft.com/office/drawing/2014/main" id="{950300CE-B839-1549-9F31-DA9FBDF563D8}"/>
              </a:ext>
            </a:extLst>
          </p:cNvPr>
          <p:cNvSpPr/>
          <p:nvPr/>
        </p:nvSpPr>
        <p:spPr>
          <a:xfrm>
            <a:off x="198814" y="5855372"/>
            <a:ext cx="4026958" cy="955463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04F92F9F-EB7F-5648-A465-2FF6F520E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Our method – Appearance discrimination</a:t>
            </a:r>
            <a:endParaRPr kumimoji="1" lang="zh-CN" altLang="en-US" dirty="0"/>
          </a:p>
        </p:txBody>
      </p:sp>
      <p:grpSp>
        <p:nvGrpSpPr>
          <p:cNvPr id="9" name="Group 53">
            <a:extLst>
              <a:ext uri="{FF2B5EF4-FFF2-40B4-BE49-F238E27FC236}">
                <a16:creationId xmlns:a16="http://schemas.microsoft.com/office/drawing/2014/main" id="{32F55610-558F-FB46-846F-54ABB92EAD69}"/>
              </a:ext>
            </a:extLst>
          </p:cNvPr>
          <p:cNvGrpSpPr/>
          <p:nvPr/>
        </p:nvGrpSpPr>
        <p:grpSpPr>
          <a:xfrm>
            <a:off x="2849007" y="3755406"/>
            <a:ext cx="1363579" cy="807790"/>
            <a:chOff x="1953624" y="2166222"/>
            <a:chExt cx="1298604" cy="769299"/>
          </a:xfrm>
        </p:grpSpPr>
        <p:sp>
          <p:nvSpPr>
            <p:cNvPr id="102" name="Trapezoid 48">
              <a:extLst>
                <a:ext uri="{FF2B5EF4-FFF2-40B4-BE49-F238E27FC236}">
                  <a16:creationId xmlns:a16="http://schemas.microsoft.com/office/drawing/2014/main" id="{40E3E941-6511-B947-83ED-5551EC886C6F}"/>
                </a:ext>
              </a:extLst>
            </p:cNvPr>
            <p:cNvSpPr/>
            <p:nvPr/>
          </p:nvSpPr>
          <p:spPr>
            <a:xfrm rot="5400000">
              <a:off x="2221426" y="1970165"/>
              <a:ext cx="769299" cy="1161414"/>
            </a:xfrm>
            <a:prstGeom prst="trapezoid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87" dirty="0"/>
            </a:p>
          </p:txBody>
        </p:sp>
        <p:sp>
          <p:nvSpPr>
            <p:cNvPr id="103" name="TextBox 49">
              <a:extLst>
                <a:ext uri="{FF2B5EF4-FFF2-40B4-BE49-F238E27FC236}">
                  <a16:creationId xmlns:a16="http://schemas.microsoft.com/office/drawing/2014/main" id="{02D5E9D5-759E-204F-B116-DFBDD5A6E4BB}"/>
                </a:ext>
              </a:extLst>
            </p:cNvPr>
            <p:cNvSpPr txBox="1"/>
            <p:nvPr/>
          </p:nvSpPr>
          <p:spPr>
            <a:xfrm>
              <a:off x="1953624" y="2383798"/>
              <a:ext cx="1298604" cy="33414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680" dirty="0"/>
                <a:t>Discriminator</a:t>
              </a:r>
              <a:endParaRPr lang="en-US" sz="1680" dirty="0"/>
            </a:p>
          </p:txBody>
        </p:sp>
      </p:grpSp>
      <p:grpSp>
        <p:nvGrpSpPr>
          <p:cNvPr id="11" name="Group 213">
            <a:extLst>
              <a:ext uri="{FF2B5EF4-FFF2-40B4-BE49-F238E27FC236}">
                <a16:creationId xmlns:a16="http://schemas.microsoft.com/office/drawing/2014/main" id="{6EBCA82D-DACF-094F-B255-9911608CDAAE}"/>
              </a:ext>
            </a:extLst>
          </p:cNvPr>
          <p:cNvGrpSpPr/>
          <p:nvPr/>
        </p:nvGrpSpPr>
        <p:grpSpPr>
          <a:xfrm>
            <a:off x="878471" y="3478892"/>
            <a:ext cx="1280202" cy="1362027"/>
            <a:chOff x="2886951" y="3155934"/>
            <a:chExt cx="1219200" cy="1297127"/>
          </a:xfrm>
        </p:grpSpPr>
        <p:pic>
          <p:nvPicPr>
            <p:cNvPr id="100" name="Picture 5">
              <a:extLst>
                <a:ext uri="{FF2B5EF4-FFF2-40B4-BE49-F238E27FC236}">
                  <a16:creationId xmlns:a16="http://schemas.microsoft.com/office/drawing/2014/main" id="{88F1E39B-2A41-8942-8C87-B3AD2A4EC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6951" y="3233861"/>
              <a:ext cx="1219200" cy="1219200"/>
            </a:xfrm>
            <a:prstGeom prst="rect">
              <a:avLst/>
            </a:prstGeom>
          </p:spPr>
        </p:pic>
        <p:sp>
          <p:nvSpPr>
            <p:cNvPr id="101" name="TextBox 57">
              <a:extLst>
                <a:ext uri="{FF2B5EF4-FFF2-40B4-BE49-F238E27FC236}">
                  <a16:creationId xmlns:a16="http://schemas.microsoft.com/office/drawing/2014/main" id="{9C4394D9-8E6B-E045-8E8F-06E410423695}"/>
                </a:ext>
              </a:extLst>
            </p:cNvPr>
            <p:cNvSpPr txBox="1"/>
            <p:nvPr/>
          </p:nvSpPr>
          <p:spPr>
            <a:xfrm>
              <a:off x="2927618" y="3155934"/>
              <a:ext cx="960367" cy="303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70" b="1" dirty="0"/>
                <a:t>Generated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27">
                <a:extLst>
                  <a:ext uri="{FF2B5EF4-FFF2-40B4-BE49-F238E27FC236}">
                    <a16:creationId xmlns:a16="http://schemas.microsoft.com/office/drawing/2014/main" id="{636ED7B2-1330-0C49-876A-E1077DA2811F}"/>
                  </a:ext>
                </a:extLst>
              </p:cNvPr>
              <p:cNvSpPr txBox="1"/>
              <p:nvPr/>
            </p:nvSpPr>
            <p:spPr>
              <a:xfrm>
                <a:off x="8080119" y="5113119"/>
                <a:ext cx="1070332" cy="459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38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387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kumimoji="1" lang="en-US" altLang="zh-CN" sz="2387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kumimoji="1" lang="zh-CN" altLang="en-US" sz="2387" dirty="0"/>
              </a:p>
            </p:txBody>
          </p:sp>
        </mc:Choice>
        <mc:Fallback xmlns="">
          <p:sp>
            <p:nvSpPr>
              <p:cNvPr id="18" name="文本框 27">
                <a:extLst>
                  <a:ext uri="{FF2B5EF4-FFF2-40B4-BE49-F238E27FC236}">
                    <a16:creationId xmlns:a16="http://schemas.microsoft.com/office/drawing/2014/main" id="{636ED7B2-1330-0C49-876A-E1077DA28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0119" y="5113119"/>
                <a:ext cx="1070332" cy="4596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28">
                <a:extLst>
                  <a:ext uri="{FF2B5EF4-FFF2-40B4-BE49-F238E27FC236}">
                    <a16:creationId xmlns:a16="http://schemas.microsoft.com/office/drawing/2014/main" id="{5EBE4886-5FE8-CD44-A095-047A512E6FFA}"/>
                  </a:ext>
                </a:extLst>
              </p:cNvPr>
              <p:cNvSpPr/>
              <p:nvPr/>
            </p:nvSpPr>
            <p:spPr>
              <a:xfrm>
                <a:off x="6133649" y="5179519"/>
                <a:ext cx="337966" cy="250439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sz="2387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</m:oMath>
                  </m:oMathPara>
                </a14:m>
                <a:endParaRPr kumimoji="1" lang="zh-CN" altLang="en-US" sz="2387" dirty="0"/>
              </a:p>
            </p:txBody>
          </p:sp>
        </mc:Choice>
        <mc:Fallback xmlns="">
          <p:sp>
            <p:nvSpPr>
              <p:cNvPr id="19" name="矩形 28">
                <a:extLst>
                  <a:ext uri="{FF2B5EF4-FFF2-40B4-BE49-F238E27FC236}">
                    <a16:creationId xmlns:a16="http://schemas.microsoft.com/office/drawing/2014/main" id="{5EBE4886-5FE8-CD44-A095-047A512E6F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3649" y="5179519"/>
                <a:ext cx="337966" cy="250439"/>
              </a:xfrm>
              <a:prstGeom prst="rect">
                <a:avLst/>
              </a:prstGeom>
              <a:blipFill>
                <a:blip r:embed="rId4"/>
                <a:stretch>
                  <a:fillRect l="-32143" t="-15000" r="-7143" b="-3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149">
            <a:extLst>
              <a:ext uri="{FF2B5EF4-FFF2-40B4-BE49-F238E27FC236}">
                <a16:creationId xmlns:a16="http://schemas.microsoft.com/office/drawing/2014/main" id="{5E84E9E1-6562-6043-880F-11CA339BCAF5}"/>
              </a:ext>
            </a:extLst>
          </p:cNvPr>
          <p:cNvSpPr txBox="1"/>
          <p:nvPr/>
        </p:nvSpPr>
        <p:spPr>
          <a:xfrm>
            <a:off x="6234152" y="4100299"/>
            <a:ext cx="1425002" cy="31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70" dirty="0"/>
              <a:t>feature map</a:t>
            </a:r>
          </a:p>
        </p:txBody>
      </p:sp>
      <p:grpSp>
        <p:nvGrpSpPr>
          <p:cNvPr id="30" name="Group 3">
            <a:extLst>
              <a:ext uri="{FF2B5EF4-FFF2-40B4-BE49-F238E27FC236}">
                <a16:creationId xmlns:a16="http://schemas.microsoft.com/office/drawing/2014/main" id="{BC3655A4-60A8-D746-BB92-304DB92650E2}"/>
              </a:ext>
            </a:extLst>
          </p:cNvPr>
          <p:cNvGrpSpPr/>
          <p:nvPr/>
        </p:nvGrpSpPr>
        <p:grpSpPr>
          <a:xfrm>
            <a:off x="5353546" y="3643611"/>
            <a:ext cx="891569" cy="916499"/>
            <a:chOff x="9424564" y="2534542"/>
            <a:chExt cx="849086" cy="872828"/>
          </a:xfrm>
        </p:grpSpPr>
        <p:sp>
          <p:nvSpPr>
            <p:cNvPr id="75" name="Cube 148">
              <a:extLst>
                <a:ext uri="{FF2B5EF4-FFF2-40B4-BE49-F238E27FC236}">
                  <a16:creationId xmlns:a16="http://schemas.microsoft.com/office/drawing/2014/main" id="{DE1BB096-318B-C64E-B4F1-18F97F8912E5}"/>
                </a:ext>
              </a:extLst>
            </p:cNvPr>
            <p:cNvSpPr/>
            <p:nvPr/>
          </p:nvSpPr>
          <p:spPr>
            <a:xfrm>
              <a:off x="9424564" y="2534542"/>
              <a:ext cx="849086" cy="872828"/>
            </a:xfrm>
            <a:prstGeom prst="cube">
              <a:avLst>
                <a:gd name="adj" fmla="val 23768"/>
              </a:avLst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87" dirty="0"/>
            </a:p>
          </p:txBody>
        </p:sp>
        <p:grpSp>
          <p:nvGrpSpPr>
            <p:cNvPr id="76" name="Group 168">
              <a:extLst>
                <a:ext uri="{FF2B5EF4-FFF2-40B4-BE49-F238E27FC236}">
                  <a16:creationId xmlns:a16="http://schemas.microsoft.com/office/drawing/2014/main" id="{D2EC7013-0227-A94F-AF1C-3D12C6234AF3}"/>
                </a:ext>
              </a:extLst>
            </p:cNvPr>
            <p:cNvGrpSpPr/>
            <p:nvPr/>
          </p:nvGrpSpPr>
          <p:grpSpPr>
            <a:xfrm>
              <a:off x="9424564" y="2750574"/>
              <a:ext cx="633836" cy="656795"/>
              <a:chOff x="10425827" y="3531518"/>
              <a:chExt cx="1208755" cy="1214578"/>
            </a:xfrm>
          </p:grpSpPr>
          <p:sp>
            <p:nvSpPr>
              <p:cNvPr id="77" name="Rectangle 154">
                <a:extLst>
                  <a:ext uri="{FF2B5EF4-FFF2-40B4-BE49-F238E27FC236}">
                    <a16:creationId xmlns:a16="http://schemas.microsoft.com/office/drawing/2014/main" id="{2DA3AD63-9F07-114D-85DF-93C84339D294}"/>
                  </a:ext>
                </a:extLst>
              </p:cNvPr>
              <p:cNvSpPr/>
              <p:nvPr/>
            </p:nvSpPr>
            <p:spPr>
              <a:xfrm>
                <a:off x="10425827" y="3531518"/>
                <a:ext cx="1208755" cy="121457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87"/>
              </a:p>
            </p:txBody>
          </p:sp>
          <p:sp>
            <p:nvSpPr>
              <p:cNvPr id="78" name="Rectangle 155">
                <a:extLst>
                  <a:ext uri="{FF2B5EF4-FFF2-40B4-BE49-F238E27FC236}">
                    <a16:creationId xmlns:a16="http://schemas.microsoft.com/office/drawing/2014/main" id="{F864B5AE-8F3F-7747-8DFA-5E1474369449}"/>
                  </a:ext>
                </a:extLst>
              </p:cNvPr>
              <p:cNvSpPr/>
              <p:nvPr/>
            </p:nvSpPr>
            <p:spPr>
              <a:xfrm>
                <a:off x="10548137" y="4179709"/>
                <a:ext cx="819757" cy="556268"/>
              </a:xfrm>
              <a:prstGeom prst="rect">
                <a:avLst/>
              </a:prstGeom>
              <a:noFill/>
              <a:ln w="127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87"/>
              </a:p>
            </p:txBody>
          </p:sp>
          <p:sp>
            <p:nvSpPr>
              <p:cNvPr id="79" name="Rectangle 156">
                <a:extLst>
                  <a:ext uri="{FF2B5EF4-FFF2-40B4-BE49-F238E27FC236}">
                    <a16:creationId xmlns:a16="http://schemas.microsoft.com/office/drawing/2014/main" id="{129897E5-2FF8-E145-8FD8-0281C32C6629}"/>
                  </a:ext>
                </a:extLst>
              </p:cNvPr>
              <p:cNvSpPr/>
              <p:nvPr/>
            </p:nvSpPr>
            <p:spPr>
              <a:xfrm>
                <a:off x="10437062" y="3840943"/>
                <a:ext cx="550088" cy="479901"/>
              </a:xfrm>
              <a:prstGeom prst="rect">
                <a:avLst/>
              </a:prstGeom>
              <a:noFill/>
              <a:ln w="12700">
                <a:solidFill>
                  <a:srgbClr val="3507F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87"/>
              </a:p>
            </p:txBody>
          </p:sp>
          <p:sp>
            <p:nvSpPr>
              <p:cNvPr id="80" name="Rectangle 158">
                <a:extLst>
                  <a:ext uri="{FF2B5EF4-FFF2-40B4-BE49-F238E27FC236}">
                    <a16:creationId xmlns:a16="http://schemas.microsoft.com/office/drawing/2014/main" id="{59292DA7-406F-7040-A8C9-827CC65E7224}"/>
                  </a:ext>
                </a:extLst>
              </p:cNvPr>
              <p:cNvSpPr/>
              <p:nvPr/>
            </p:nvSpPr>
            <p:spPr>
              <a:xfrm>
                <a:off x="10968829" y="3774408"/>
                <a:ext cx="660275" cy="535888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87"/>
              </a:p>
            </p:txBody>
          </p:sp>
          <p:sp>
            <p:nvSpPr>
              <p:cNvPr id="81" name="Rectangle 159">
                <a:extLst>
                  <a:ext uri="{FF2B5EF4-FFF2-40B4-BE49-F238E27FC236}">
                    <a16:creationId xmlns:a16="http://schemas.microsoft.com/office/drawing/2014/main" id="{EA145EE2-1DA9-8E46-BE27-52BD8C306277}"/>
                  </a:ext>
                </a:extLst>
              </p:cNvPr>
              <p:cNvSpPr/>
              <p:nvPr/>
            </p:nvSpPr>
            <p:spPr>
              <a:xfrm>
                <a:off x="10760411" y="3653409"/>
                <a:ext cx="446396" cy="164179"/>
              </a:xfrm>
              <a:prstGeom prst="rect">
                <a:avLst/>
              </a:prstGeom>
              <a:noFill/>
              <a:ln w="127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87"/>
              </a:p>
            </p:txBody>
          </p:sp>
        </p:grpSp>
      </p:grpSp>
      <p:cxnSp>
        <p:nvCxnSpPr>
          <p:cNvPr id="31" name="直线箭头连接符 39">
            <a:extLst>
              <a:ext uri="{FF2B5EF4-FFF2-40B4-BE49-F238E27FC236}">
                <a16:creationId xmlns:a16="http://schemas.microsoft.com/office/drawing/2014/main" id="{30897ED5-6B30-DE4F-8973-6D83CDCF5F17}"/>
              </a:ext>
            </a:extLst>
          </p:cNvPr>
          <p:cNvCxnSpPr>
            <a:cxnSpLocks/>
          </p:cNvCxnSpPr>
          <p:nvPr/>
        </p:nvCxnSpPr>
        <p:spPr>
          <a:xfrm>
            <a:off x="5420891" y="4618826"/>
            <a:ext cx="0" cy="305503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170">
            <a:extLst>
              <a:ext uri="{FF2B5EF4-FFF2-40B4-BE49-F238E27FC236}">
                <a16:creationId xmlns:a16="http://schemas.microsoft.com/office/drawing/2014/main" id="{6DA575B6-C517-1340-AD79-5B4BA2ECA216}"/>
              </a:ext>
            </a:extLst>
          </p:cNvPr>
          <p:cNvSpPr txBox="1"/>
          <p:nvPr/>
        </p:nvSpPr>
        <p:spPr>
          <a:xfrm>
            <a:off x="5460501" y="4631402"/>
            <a:ext cx="1070333" cy="31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70" dirty="0"/>
              <a:t>ROI Align</a:t>
            </a:r>
          </a:p>
        </p:txBody>
      </p:sp>
      <p:cxnSp>
        <p:nvCxnSpPr>
          <p:cNvPr id="33" name="直线箭头连接符 33">
            <a:extLst>
              <a:ext uri="{FF2B5EF4-FFF2-40B4-BE49-F238E27FC236}">
                <a16:creationId xmlns:a16="http://schemas.microsoft.com/office/drawing/2014/main" id="{20C33069-4033-9B44-A506-FD40C41EAF69}"/>
              </a:ext>
            </a:extLst>
          </p:cNvPr>
          <p:cNvCxnSpPr>
            <a:cxnSpLocks/>
          </p:cNvCxnSpPr>
          <p:nvPr/>
        </p:nvCxnSpPr>
        <p:spPr>
          <a:xfrm flipV="1">
            <a:off x="2333373" y="4159301"/>
            <a:ext cx="427451" cy="605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线箭头连接符 33">
            <a:extLst>
              <a:ext uri="{FF2B5EF4-FFF2-40B4-BE49-F238E27FC236}">
                <a16:creationId xmlns:a16="http://schemas.microsoft.com/office/drawing/2014/main" id="{7E78CED4-B3A0-624A-AF9D-9BC71B64BBAB}"/>
              </a:ext>
            </a:extLst>
          </p:cNvPr>
          <p:cNvCxnSpPr>
            <a:cxnSpLocks/>
          </p:cNvCxnSpPr>
          <p:nvPr/>
        </p:nvCxnSpPr>
        <p:spPr>
          <a:xfrm>
            <a:off x="5689726" y="5278294"/>
            <a:ext cx="372681" cy="10291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线箭头连接符 34">
            <a:extLst>
              <a:ext uri="{FF2B5EF4-FFF2-40B4-BE49-F238E27FC236}">
                <a16:creationId xmlns:a16="http://schemas.microsoft.com/office/drawing/2014/main" id="{14AB5182-6580-6E47-B4D8-55DB5B96E0D8}"/>
              </a:ext>
            </a:extLst>
          </p:cNvPr>
          <p:cNvCxnSpPr>
            <a:cxnSpLocks/>
          </p:cNvCxnSpPr>
          <p:nvPr/>
        </p:nvCxnSpPr>
        <p:spPr>
          <a:xfrm>
            <a:off x="7970515" y="5311691"/>
            <a:ext cx="372681" cy="10291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7">
            <a:extLst>
              <a:ext uri="{FF2B5EF4-FFF2-40B4-BE49-F238E27FC236}">
                <a16:creationId xmlns:a16="http://schemas.microsoft.com/office/drawing/2014/main" id="{183517E7-F6B9-C441-95CC-D4519C027798}"/>
              </a:ext>
            </a:extLst>
          </p:cNvPr>
          <p:cNvSpPr txBox="1"/>
          <p:nvPr/>
        </p:nvSpPr>
        <p:spPr>
          <a:xfrm>
            <a:off x="6809795" y="4528514"/>
            <a:ext cx="1425002" cy="31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70" dirty="0"/>
              <a:t>Gram Matrices</a:t>
            </a:r>
          </a:p>
        </p:txBody>
      </p:sp>
      <p:cxnSp>
        <p:nvCxnSpPr>
          <p:cNvPr id="37" name="直线箭头连接符 33">
            <a:extLst>
              <a:ext uri="{FF2B5EF4-FFF2-40B4-BE49-F238E27FC236}">
                <a16:creationId xmlns:a16="http://schemas.microsoft.com/office/drawing/2014/main" id="{7FB45F68-4777-F84A-8F43-57CA0E640A3B}"/>
              </a:ext>
            </a:extLst>
          </p:cNvPr>
          <p:cNvCxnSpPr>
            <a:cxnSpLocks/>
          </p:cNvCxnSpPr>
          <p:nvPr/>
        </p:nvCxnSpPr>
        <p:spPr>
          <a:xfrm>
            <a:off x="6531040" y="5306546"/>
            <a:ext cx="372681" cy="10291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ube 6">
            <a:extLst>
              <a:ext uri="{FF2B5EF4-FFF2-40B4-BE49-F238E27FC236}">
                <a16:creationId xmlns:a16="http://schemas.microsoft.com/office/drawing/2014/main" id="{0845483D-3283-0146-8EEF-129085A1BB00}"/>
              </a:ext>
            </a:extLst>
          </p:cNvPr>
          <p:cNvSpPr/>
          <p:nvPr/>
        </p:nvSpPr>
        <p:spPr>
          <a:xfrm>
            <a:off x="4655732" y="4981568"/>
            <a:ext cx="425264" cy="438959"/>
          </a:xfrm>
          <a:prstGeom prst="cube">
            <a:avLst>
              <a:gd name="adj" fmla="val 63135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87"/>
          </a:p>
        </p:txBody>
      </p:sp>
      <p:sp>
        <p:nvSpPr>
          <p:cNvPr id="41" name="Cube 109">
            <a:extLst>
              <a:ext uri="{FF2B5EF4-FFF2-40B4-BE49-F238E27FC236}">
                <a16:creationId xmlns:a16="http://schemas.microsoft.com/office/drawing/2014/main" id="{BF78D2EE-A68A-6549-9FBD-ED569FA1349B}"/>
              </a:ext>
            </a:extLst>
          </p:cNvPr>
          <p:cNvSpPr/>
          <p:nvPr/>
        </p:nvSpPr>
        <p:spPr>
          <a:xfrm>
            <a:off x="5132621" y="5379198"/>
            <a:ext cx="425264" cy="438959"/>
          </a:xfrm>
          <a:prstGeom prst="cube">
            <a:avLst>
              <a:gd name="adj" fmla="val 63135"/>
            </a:avLst>
          </a:prstGeom>
          <a:pattFill prst="pct5">
            <a:fgClr>
              <a:srgbClr val="FFC000"/>
            </a:fgClr>
            <a:bgClr>
              <a:schemeClr val="bg1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87"/>
          </a:p>
        </p:txBody>
      </p:sp>
      <p:sp>
        <p:nvSpPr>
          <p:cNvPr id="42" name="Cube 110">
            <a:extLst>
              <a:ext uri="{FF2B5EF4-FFF2-40B4-BE49-F238E27FC236}">
                <a16:creationId xmlns:a16="http://schemas.microsoft.com/office/drawing/2014/main" id="{AA551D58-7ED7-CF43-BD38-6BB5F1F917C5}"/>
              </a:ext>
            </a:extLst>
          </p:cNvPr>
          <p:cNvSpPr/>
          <p:nvPr/>
        </p:nvSpPr>
        <p:spPr>
          <a:xfrm>
            <a:off x="4667001" y="5392752"/>
            <a:ext cx="425264" cy="438959"/>
          </a:xfrm>
          <a:prstGeom prst="cube">
            <a:avLst>
              <a:gd name="adj" fmla="val 63135"/>
            </a:avLst>
          </a:prstGeom>
          <a:pattFill prst="pct5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87"/>
          </a:p>
        </p:txBody>
      </p:sp>
      <p:sp>
        <p:nvSpPr>
          <p:cNvPr id="43" name="Cube 111">
            <a:extLst>
              <a:ext uri="{FF2B5EF4-FFF2-40B4-BE49-F238E27FC236}">
                <a16:creationId xmlns:a16="http://schemas.microsoft.com/office/drawing/2014/main" id="{D13259FC-F77A-194D-81A5-4E1D3D2C5C90}"/>
              </a:ext>
            </a:extLst>
          </p:cNvPr>
          <p:cNvSpPr/>
          <p:nvPr/>
        </p:nvSpPr>
        <p:spPr>
          <a:xfrm>
            <a:off x="5152667" y="4960051"/>
            <a:ext cx="425264" cy="438959"/>
          </a:xfrm>
          <a:prstGeom prst="cube">
            <a:avLst>
              <a:gd name="adj" fmla="val 63135"/>
            </a:avLst>
          </a:prstGeom>
          <a:pattFill prst="pct5">
            <a:fgClr>
              <a:srgbClr val="7030A0"/>
            </a:fgClr>
            <a:bgClr>
              <a:schemeClr val="bg1"/>
            </a:bgClr>
          </a:patt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87"/>
          </a:p>
        </p:txBody>
      </p:sp>
      <p:grpSp>
        <p:nvGrpSpPr>
          <p:cNvPr id="44" name="Group 35">
            <a:extLst>
              <a:ext uri="{FF2B5EF4-FFF2-40B4-BE49-F238E27FC236}">
                <a16:creationId xmlns:a16="http://schemas.microsoft.com/office/drawing/2014/main" id="{48F50215-D6E8-8F44-A10C-8F7FFE417D3F}"/>
              </a:ext>
            </a:extLst>
          </p:cNvPr>
          <p:cNvGrpSpPr/>
          <p:nvPr/>
        </p:nvGrpSpPr>
        <p:grpSpPr>
          <a:xfrm>
            <a:off x="6922705" y="4829297"/>
            <a:ext cx="993281" cy="955765"/>
            <a:chOff x="10337444" y="3320814"/>
            <a:chExt cx="945951" cy="910223"/>
          </a:xfrm>
        </p:grpSpPr>
        <p:grpSp>
          <p:nvGrpSpPr>
            <p:cNvPr id="59" name="Group 21">
              <a:extLst>
                <a:ext uri="{FF2B5EF4-FFF2-40B4-BE49-F238E27FC236}">
                  <a16:creationId xmlns:a16="http://schemas.microsoft.com/office/drawing/2014/main" id="{2AC3883E-C316-ED4A-8DD7-C43291C1E710}"/>
                </a:ext>
              </a:extLst>
            </p:cNvPr>
            <p:cNvGrpSpPr/>
            <p:nvPr/>
          </p:nvGrpSpPr>
          <p:grpSpPr>
            <a:xfrm>
              <a:off x="10337444" y="3329680"/>
              <a:ext cx="414699" cy="396963"/>
              <a:chOff x="10692811" y="3776172"/>
              <a:chExt cx="414699" cy="396963"/>
            </a:xfrm>
          </p:grpSpPr>
          <p:pic>
            <p:nvPicPr>
              <p:cNvPr id="69" name="Picture 19">
                <a:extLst>
                  <a:ext uri="{FF2B5EF4-FFF2-40B4-BE49-F238E27FC236}">
                    <a16:creationId xmlns:a16="http://schemas.microsoft.com/office/drawing/2014/main" id="{CD67E496-C51E-134C-B2BE-CD85A1BA30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39523" b="43138"/>
              <a:stretch/>
            </p:blipFill>
            <p:spPr>
              <a:xfrm>
                <a:off x="10692811" y="3777835"/>
                <a:ext cx="414699" cy="393988"/>
              </a:xfrm>
              <a:prstGeom prst="rect">
                <a:avLst/>
              </a:prstGeom>
            </p:spPr>
          </p:pic>
          <p:sp>
            <p:nvSpPr>
              <p:cNvPr id="70" name="Rectangle 20">
                <a:extLst>
                  <a:ext uri="{FF2B5EF4-FFF2-40B4-BE49-F238E27FC236}">
                    <a16:creationId xmlns:a16="http://schemas.microsoft.com/office/drawing/2014/main" id="{C3AB9DC8-7A27-A540-8CE2-608B8B4D5C39}"/>
                  </a:ext>
                </a:extLst>
              </p:cNvPr>
              <p:cNvSpPr/>
              <p:nvPr/>
            </p:nvSpPr>
            <p:spPr>
              <a:xfrm>
                <a:off x="10705978" y="3776172"/>
                <a:ext cx="401532" cy="396963"/>
              </a:xfrm>
              <a:prstGeom prst="rect">
                <a:avLst/>
              </a:prstGeom>
              <a:noFill/>
              <a:ln w="222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87"/>
              </a:p>
            </p:txBody>
          </p:sp>
        </p:grpSp>
        <p:grpSp>
          <p:nvGrpSpPr>
            <p:cNvPr id="60" name="Group 22">
              <a:extLst>
                <a:ext uri="{FF2B5EF4-FFF2-40B4-BE49-F238E27FC236}">
                  <a16:creationId xmlns:a16="http://schemas.microsoft.com/office/drawing/2014/main" id="{851F43D7-0290-B049-8309-AAD161E21D28}"/>
                </a:ext>
              </a:extLst>
            </p:cNvPr>
            <p:cNvGrpSpPr/>
            <p:nvPr/>
          </p:nvGrpSpPr>
          <p:grpSpPr>
            <a:xfrm>
              <a:off x="10353604" y="3812280"/>
              <a:ext cx="408179" cy="418757"/>
              <a:chOff x="10224394" y="4587858"/>
              <a:chExt cx="408179" cy="418757"/>
            </a:xfrm>
          </p:grpSpPr>
          <p:pic>
            <p:nvPicPr>
              <p:cNvPr id="67" name="Picture 117">
                <a:extLst>
                  <a:ext uri="{FF2B5EF4-FFF2-40B4-BE49-F238E27FC236}">
                    <a16:creationId xmlns:a16="http://schemas.microsoft.com/office/drawing/2014/main" id="{B5723130-E0A4-9D4B-87F0-19109D3291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41443" t="39564"/>
              <a:stretch/>
            </p:blipFill>
            <p:spPr>
              <a:xfrm>
                <a:off x="10231041" y="4587858"/>
                <a:ext cx="401532" cy="418757"/>
              </a:xfrm>
              <a:prstGeom prst="rect">
                <a:avLst/>
              </a:prstGeom>
            </p:spPr>
          </p:pic>
          <p:sp>
            <p:nvSpPr>
              <p:cNvPr id="68" name="Rectangle 127">
                <a:extLst>
                  <a:ext uri="{FF2B5EF4-FFF2-40B4-BE49-F238E27FC236}">
                    <a16:creationId xmlns:a16="http://schemas.microsoft.com/office/drawing/2014/main" id="{E0D4E666-9B48-4E46-AE3B-250B34284807}"/>
                  </a:ext>
                </a:extLst>
              </p:cNvPr>
              <p:cNvSpPr/>
              <p:nvPr/>
            </p:nvSpPr>
            <p:spPr>
              <a:xfrm>
                <a:off x="10224394" y="4594461"/>
                <a:ext cx="401532" cy="396963"/>
              </a:xfrm>
              <a:prstGeom prst="rect">
                <a:avLst/>
              </a:prstGeom>
              <a:noFill/>
              <a:ln w="222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87"/>
              </a:p>
            </p:txBody>
          </p:sp>
        </p:grpSp>
        <p:grpSp>
          <p:nvGrpSpPr>
            <p:cNvPr id="61" name="Group 23">
              <a:extLst>
                <a:ext uri="{FF2B5EF4-FFF2-40B4-BE49-F238E27FC236}">
                  <a16:creationId xmlns:a16="http://schemas.microsoft.com/office/drawing/2014/main" id="{554F44FD-9BAB-E440-A014-A23FA7F1726D}"/>
                </a:ext>
              </a:extLst>
            </p:cNvPr>
            <p:cNvGrpSpPr/>
            <p:nvPr/>
          </p:nvGrpSpPr>
          <p:grpSpPr>
            <a:xfrm>
              <a:off x="10865872" y="3809999"/>
              <a:ext cx="417523" cy="409031"/>
              <a:chOff x="11380375" y="4143809"/>
              <a:chExt cx="417523" cy="409031"/>
            </a:xfrm>
          </p:grpSpPr>
          <p:pic>
            <p:nvPicPr>
              <p:cNvPr id="65" name="Picture 113">
                <a:extLst>
                  <a:ext uri="{FF2B5EF4-FFF2-40B4-BE49-F238E27FC236}">
                    <a16:creationId xmlns:a16="http://schemas.microsoft.com/office/drawing/2014/main" id="{C79F7119-359D-5142-8F9F-46A43C07235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9320" b="41614"/>
              <a:stretch/>
            </p:blipFill>
            <p:spPr>
              <a:xfrm>
                <a:off x="11381809" y="4143809"/>
                <a:ext cx="416089" cy="404549"/>
              </a:xfrm>
              <a:prstGeom prst="rect">
                <a:avLst/>
              </a:prstGeom>
            </p:spPr>
          </p:pic>
          <p:sp>
            <p:nvSpPr>
              <p:cNvPr id="66" name="Rectangle 128">
                <a:extLst>
                  <a:ext uri="{FF2B5EF4-FFF2-40B4-BE49-F238E27FC236}">
                    <a16:creationId xmlns:a16="http://schemas.microsoft.com/office/drawing/2014/main" id="{DBD0B394-D07A-A546-B1DE-EF67A19BDC5E}"/>
                  </a:ext>
                </a:extLst>
              </p:cNvPr>
              <p:cNvSpPr/>
              <p:nvPr/>
            </p:nvSpPr>
            <p:spPr>
              <a:xfrm>
                <a:off x="11380375" y="4155877"/>
                <a:ext cx="401532" cy="396963"/>
              </a:xfrm>
              <a:prstGeom prst="rect">
                <a:avLst/>
              </a:prstGeom>
              <a:noFill/>
              <a:ln w="222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87"/>
              </a:p>
            </p:txBody>
          </p:sp>
        </p:grpSp>
        <p:grpSp>
          <p:nvGrpSpPr>
            <p:cNvPr id="62" name="Group 24">
              <a:extLst>
                <a:ext uri="{FF2B5EF4-FFF2-40B4-BE49-F238E27FC236}">
                  <a16:creationId xmlns:a16="http://schemas.microsoft.com/office/drawing/2014/main" id="{F07AE890-1843-8F44-B799-C5DA45D5FD45}"/>
                </a:ext>
              </a:extLst>
            </p:cNvPr>
            <p:cNvGrpSpPr/>
            <p:nvPr/>
          </p:nvGrpSpPr>
          <p:grpSpPr>
            <a:xfrm>
              <a:off x="10855679" y="3320814"/>
              <a:ext cx="414699" cy="422266"/>
              <a:chOff x="11310517" y="3476961"/>
              <a:chExt cx="414699" cy="422266"/>
            </a:xfrm>
          </p:grpSpPr>
          <p:pic>
            <p:nvPicPr>
              <p:cNvPr id="63" name="Picture 122">
                <a:extLst>
                  <a:ext uri="{FF2B5EF4-FFF2-40B4-BE49-F238E27FC236}">
                    <a16:creationId xmlns:a16="http://schemas.microsoft.com/office/drawing/2014/main" id="{AD4DEA13-64D5-7949-B6D5-77B7244FD1B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39058" r="39523"/>
              <a:stretch/>
            </p:blipFill>
            <p:spPr>
              <a:xfrm>
                <a:off x="11310517" y="3476961"/>
                <a:ext cx="414699" cy="422266"/>
              </a:xfrm>
              <a:prstGeom prst="rect">
                <a:avLst/>
              </a:prstGeom>
            </p:spPr>
          </p:pic>
          <p:sp>
            <p:nvSpPr>
              <p:cNvPr id="64" name="Rectangle 129">
                <a:extLst>
                  <a:ext uri="{FF2B5EF4-FFF2-40B4-BE49-F238E27FC236}">
                    <a16:creationId xmlns:a16="http://schemas.microsoft.com/office/drawing/2014/main" id="{208758A5-F514-7140-BA05-76C25F8DCF0F}"/>
                  </a:ext>
                </a:extLst>
              </p:cNvPr>
              <p:cNvSpPr/>
              <p:nvPr/>
            </p:nvSpPr>
            <p:spPr>
              <a:xfrm>
                <a:off x="11323684" y="3485039"/>
                <a:ext cx="401532" cy="396963"/>
              </a:xfrm>
              <a:prstGeom prst="rect">
                <a:avLst/>
              </a:prstGeom>
              <a:noFill/>
              <a:ln w="2222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87"/>
              </a:p>
            </p:txBody>
          </p:sp>
        </p:grpSp>
      </p:grpSp>
      <p:grpSp>
        <p:nvGrpSpPr>
          <p:cNvPr id="45" name="Group 39">
            <a:extLst>
              <a:ext uri="{FF2B5EF4-FFF2-40B4-BE49-F238E27FC236}">
                <a16:creationId xmlns:a16="http://schemas.microsoft.com/office/drawing/2014/main" id="{273A86CD-18AA-0543-B810-E5C54CC54D7C}"/>
              </a:ext>
            </a:extLst>
          </p:cNvPr>
          <p:cNvGrpSpPr/>
          <p:nvPr/>
        </p:nvGrpSpPr>
        <p:grpSpPr>
          <a:xfrm>
            <a:off x="705347" y="1781093"/>
            <a:ext cx="3228292" cy="1156587"/>
            <a:chOff x="687731" y="1227141"/>
            <a:chExt cx="3074464" cy="1101476"/>
          </a:xfrm>
        </p:grpSpPr>
        <p:sp>
          <p:nvSpPr>
            <p:cNvPr id="48" name="TextBox 188">
              <a:extLst>
                <a:ext uri="{FF2B5EF4-FFF2-40B4-BE49-F238E27FC236}">
                  <a16:creationId xmlns:a16="http://schemas.microsoft.com/office/drawing/2014/main" id="{F945E7AC-78E5-7C43-8844-486B1D567539}"/>
                </a:ext>
              </a:extLst>
            </p:cNvPr>
            <p:cNvSpPr txBox="1"/>
            <p:nvPr/>
          </p:nvSpPr>
          <p:spPr>
            <a:xfrm>
              <a:off x="1418445" y="1434721"/>
              <a:ext cx="1687587" cy="2725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60" dirty="0"/>
                <a:t>ROI aligned feature map</a:t>
              </a:r>
            </a:p>
          </p:txBody>
        </p:sp>
        <p:sp>
          <p:nvSpPr>
            <p:cNvPr id="53" name="Rectangle 207">
              <a:extLst>
                <a:ext uri="{FF2B5EF4-FFF2-40B4-BE49-F238E27FC236}">
                  <a16:creationId xmlns:a16="http://schemas.microsoft.com/office/drawing/2014/main" id="{854C3E98-7423-D041-95DD-AD54F5885762}"/>
                </a:ext>
              </a:extLst>
            </p:cNvPr>
            <p:cNvSpPr/>
            <p:nvPr/>
          </p:nvSpPr>
          <p:spPr>
            <a:xfrm>
              <a:off x="687731" y="1227141"/>
              <a:ext cx="3074464" cy="1101476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87"/>
            </a:p>
          </p:txBody>
        </p:sp>
        <p:sp>
          <p:nvSpPr>
            <p:cNvPr id="54" name="Cube 130">
              <a:extLst>
                <a:ext uri="{FF2B5EF4-FFF2-40B4-BE49-F238E27FC236}">
                  <a16:creationId xmlns:a16="http://schemas.microsoft.com/office/drawing/2014/main" id="{A9B95CC8-C681-2F47-87B6-D7B69A4EA0FC}"/>
                </a:ext>
              </a:extLst>
            </p:cNvPr>
            <p:cNvSpPr/>
            <p:nvPr/>
          </p:nvSpPr>
          <p:spPr>
            <a:xfrm>
              <a:off x="801518" y="1372429"/>
              <a:ext cx="405000" cy="418043"/>
            </a:xfrm>
            <a:prstGeom prst="cube">
              <a:avLst>
                <a:gd name="adj" fmla="val 63135"/>
              </a:avLst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87"/>
            </a:p>
          </p:txBody>
        </p:sp>
        <p:grpSp>
          <p:nvGrpSpPr>
            <p:cNvPr id="55" name="Group 38">
              <a:extLst>
                <a:ext uri="{FF2B5EF4-FFF2-40B4-BE49-F238E27FC236}">
                  <a16:creationId xmlns:a16="http://schemas.microsoft.com/office/drawing/2014/main" id="{7F0A2DF9-C163-7546-A955-C797BF0B805B}"/>
                </a:ext>
              </a:extLst>
            </p:cNvPr>
            <p:cNvGrpSpPr/>
            <p:nvPr/>
          </p:nvGrpSpPr>
          <p:grpSpPr>
            <a:xfrm>
              <a:off x="746502" y="1874684"/>
              <a:ext cx="417930" cy="396963"/>
              <a:chOff x="9471523" y="4275463"/>
              <a:chExt cx="417930" cy="396963"/>
            </a:xfrm>
          </p:grpSpPr>
          <p:pic>
            <p:nvPicPr>
              <p:cNvPr id="57" name="Picture 134">
                <a:extLst>
                  <a:ext uri="{FF2B5EF4-FFF2-40B4-BE49-F238E27FC236}">
                    <a16:creationId xmlns:a16="http://schemas.microsoft.com/office/drawing/2014/main" id="{9D5DD58D-34C7-7F4C-985A-D78651427AA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39523" b="43138"/>
              <a:stretch/>
            </p:blipFill>
            <p:spPr>
              <a:xfrm>
                <a:off x="9471523" y="4275463"/>
                <a:ext cx="414699" cy="393988"/>
              </a:xfrm>
              <a:prstGeom prst="rect">
                <a:avLst/>
              </a:prstGeom>
            </p:spPr>
          </p:pic>
          <p:sp>
            <p:nvSpPr>
              <p:cNvPr id="58" name="Rectangle 136">
                <a:extLst>
                  <a:ext uri="{FF2B5EF4-FFF2-40B4-BE49-F238E27FC236}">
                    <a16:creationId xmlns:a16="http://schemas.microsoft.com/office/drawing/2014/main" id="{E85756E3-F88E-E941-A8B0-C3C8BEE4C6D1}"/>
                  </a:ext>
                </a:extLst>
              </p:cNvPr>
              <p:cNvSpPr/>
              <p:nvPr/>
            </p:nvSpPr>
            <p:spPr>
              <a:xfrm>
                <a:off x="9487921" y="4275463"/>
                <a:ext cx="401532" cy="396963"/>
              </a:xfrm>
              <a:prstGeom prst="rect">
                <a:avLst/>
              </a:prstGeom>
              <a:noFill/>
              <a:ln w="222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87"/>
              </a:p>
            </p:txBody>
          </p:sp>
        </p:grpSp>
        <p:sp>
          <p:nvSpPr>
            <p:cNvPr id="56" name="TextBox 137">
              <a:extLst>
                <a:ext uri="{FF2B5EF4-FFF2-40B4-BE49-F238E27FC236}">
                  <a16:creationId xmlns:a16="http://schemas.microsoft.com/office/drawing/2014/main" id="{297B90E3-FCB4-204F-9D8E-F7C1415DF140}"/>
                </a:ext>
              </a:extLst>
            </p:cNvPr>
            <p:cNvSpPr txBox="1"/>
            <p:nvPr/>
          </p:nvSpPr>
          <p:spPr>
            <a:xfrm>
              <a:off x="1427755" y="1959681"/>
              <a:ext cx="966655" cy="2725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60" dirty="0"/>
                <a:t>Gram Matrix</a:t>
              </a:r>
            </a:p>
          </p:txBody>
        </p:sp>
      </p:grpSp>
      <p:sp>
        <p:nvSpPr>
          <p:cNvPr id="47" name="TextBox 138">
            <a:extLst>
              <a:ext uri="{FF2B5EF4-FFF2-40B4-BE49-F238E27FC236}">
                <a16:creationId xmlns:a16="http://schemas.microsoft.com/office/drawing/2014/main" id="{58C5A947-C3A3-B14F-898D-12C1B395E543}"/>
              </a:ext>
            </a:extLst>
          </p:cNvPr>
          <p:cNvSpPr txBox="1"/>
          <p:nvPr/>
        </p:nvSpPr>
        <p:spPr>
          <a:xfrm>
            <a:off x="6211858" y="3419609"/>
            <a:ext cx="245088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80" b="1" dirty="0"/>
              <a:t>Appearance </a:t>
            </a:r>
            <a:r>
              <a:rPr lang="en-US" altLang="zh-CN" sz="1680" b="1" dirty="0"/>
              <a:t>discrimination</a:t>
            </a:r>
            <a:endParaRPr lang="en-US" sz="1680" b="1" dirty="0"/>
          </a:p>
        </p:txBody>
      </p:sp>
      <p:pic>
        <p:nvPicPr>
          <p:cNvPr id="127" name="图片 126" descr="文本&#10;&#10;描述已自动生成">
            <a:extLst>
              <a:ext uri="{FF2B5EF4-FFF2-40B4-BE49-F238E27FC236}">
                <a16:creationId xmlns:a16="http://schemas.microsoft.com/office/drawing/2014/main" id="{A04BFBB4-A30D-A941-8B2F-9DE817EF4F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412" y="5962900"/>
            <a:ext cx="1625600" cy="495300"/>
          </a:xfrm>
          <a:prstGeom prst="rect">
            <a:avLst/>
          </a:prstGeom>
        </p:spPr>
      </p:pic>
      <p:pic>
        <p:nvPicPr>
          <p:cNvPr id="128" name="图片 127" descr="文本, 信件&#10;&#10;描述已自动生成">
            <a:extLst>
              <a:ext uri="{FF2B5EF4-FFF2-40B4-BE49-F238E27FC236}">
                <a16:creationId xmlns:a16="http://schemas.microsoft.com/office/drawing/2014/main" id="{D7B263D2-2BB2-CF48-B670-4869CFAB01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2338" y="5987820"/>
            <a:ext cx="4320000" cy="787243"/>
          </a:xfrm>
          <a:prstGeom prst="rect">
            <a:avLst/>
          </a:prstGeom>
        </p:spPr>
      </p:pic>
      <p:cxnSp>
        <p:nvCxnSpPr>
          <p:cNvPr id="129" name="直线箭头连接符 128">
            <a:extLst>
              <a:ext uri="{FF2B5EF4-FFF2-40B4-BE49-F238E27FC236}">
                <a16:creationId xmlns:a16="http://schemas.microsoft.com/office/drawing/2014/main" id="{58DE99EB-769E-4345-8FF7-2BA70021D709}"/>
              </a:ext>
            </a:extLst>
          </p:cNvPr>
          <p:cNvCxnSpPr>
            <a:cxnSpLocks/>
          </p:cNvCxnSpPr>
          <p:nvPr/>
        </p:nvCxnSpPr>
        <p:spPr>
          <a:xfrm flipH="1">
            <a:off x="4285103" y="5500837"/>
            <a:ext cx="1926755" cy="88341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线箭头连接符 129">
            <a:extLst>
              <a:ext uri="{FF2B5EF4-FFF2-40B4-BE49-F238E27FC236}">
                <a16:creationId xmlns:a16="http://schemas.microsoft.com/office/drawing/2014/main" id="{E96CAF58-471D-F146-ACC0-598BFD0A58C9}"/>
              </a:ext>
            </a:extLst>
          </p:cNvPr>
          <p:cNvCxnSpPr>
            <a:cxnSpLocks/>
          </p:cNvCxnSpPr>
          <p:nvPr/>
        </p:nvCxnSpPr>
        <p:spPr>
          <a:xfrm>
            <a:off x="8906659" y="5354074"/>
            <a:ext cx="1420190" cy="47763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文本框 130">
            <a:extLst>
              <a:ext uri="{FF2B5EF4-FFF2-40B4-BE49-F238E27FC236}">
                <a16:creationId xmlns:a16="http://schemas.microsoft.com/office/drawing/2014/main" id="{6B0524ED-3E72-8F4F-8BFD-661685E03188}"/>
              </a:ext>
            </a:extLst>
          </p:cNvPr>
          <p:cNvSpPr txBox="1"/>
          <p:nvPr/>
        </p:nvSpPr>
        <p:spPr>
          <a:xfrm>
            <a:off x="461776" y="6441503"/>
            <a:ext cx="3687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Neural style transfer, </a:t>
            </a:r>
            <a:r>
              <a:rPr kumimoji="1" lang="en-US" altLang="zh-CN" dirty="0" err="1"/>
              <a:t>Neurips</a:t>
            </a:r>
            <a:r>
              <a:rPr kumimoji="1" lang="en-US" altLang="zh-CN" dirty="0"/>
              <a:t> 2015</a:t>
            </a:r>
            <a:endParaRPr kumimoji="1" lang="zh-CN" altLang="en-US" dirty="0"/>
          </a:p>
        </p:txBody>
      </p:sp>
      <p:sp>
        <p:nvSpPr>
          <p:cNvPr id="132" name="文本框 131">
            <a:extLst>
              <a:ext uri="{FF2B5EF4-FFF2-40B4-BE49-F238E27FC236}">
                <a16:creationId xmlns:a16="http://schemas.microsoft.com/office/drawing/2014/main" id="{2E836F2F-0CCC-D342-BB1E-296DC0C2488D}"/>
              </a:ext>
            </a:extLst>
          </p:cNvPr>
          <p:cNvSpPr txBox="1"/>
          <p:nvPr/>
        </p:nvSpPr>
        <p:spPr>
          <a:xfrm>
            <a:off x="2173951" y="5855372"/>
            <a:ext cx="2200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/>
              <a:t>Position sensitive, </a:t>
            </a:r>
          </a:p>
          <a:p>
            <a:pPr algn="ctr"/>
            <a:r>
              <a:rPr kumimoji="1" lang="en-US" altLang="zh-CN" dirty="0"/>
              <a:t>texture related</a:t>
            </a:r>
            <a:endParaRPr kumimoji="1" lang="zh-CN" altLang="en-US" dirty="0"/>
          </a:p>
        </p:txBody>
      </p:sp>
      <p:cxnSp>
        <p:nvCxnSpPr>
          <p:cNvPr id="133" name="直线箭头连接符 33">
            <a:extLst>
              <a:ext uri="{FF2B5EF4-FFF2-40B4-BE49-F238E27FC236}">
                <a16:creationId xmlns:a16="http://schemas.microsoft.com/office/drawing/2014/main" id="{EC43A70F-5908-B94F-8CDF-5FE50B691AAC}"/>
              </a:ext>
            </a:extLst>
          </p:cNvPr>
          <p:cNvCxnSpPr>
            <a:cxnSpLocks/>
          </p:cNvCxnSpPr>
          <p:nvPr/>
        </p:nvCxnSpPr>
        <p:spPr>
          <a:xfrm flipV="1">
            <a:off x="4225772" y="4181792"/>
            <a:ext cx="427451" cy="605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231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35DE0B10-8AE9-3D40-A621-335327B38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Our method</a:t>
            </a:r>
            <a:endParaRPr kumimoji="1" lang="zh-CN" altLang="en-US" dirty="0"/>
          </a:p>
        </p:txBody>
      </p:sp>
      <p:grpSp>
        <p:nvGrpSpPr>
          <p:cNvPr id="5" name="Group 44">
            <a:extLst>
              <a:ext uri="{FF2B5EF4-FFF2-40B4-BE49-F238E27FC236}">
                <a16:creationId xmlns:a16="http://schemas.microsoft.com/office/drawing/2014/main" id="{1249E9AB-4053-7941-B4A4-D45B6F98B168}"/>
              </a:ext>
            </a:extLst>
          </p:cNvPr>
          <p:cNvGrpSpPr/>
          <p:nvPr/>
        </p:nvGrpSpPr>
        <p:grpSpPr>
          <a:xfrm>
            <a:off x="0" y="1690688"/>
            <a:ext cx="12562935" cy="3960000"/>
            <a:chOff x="478342" y="793935"/>
            <a:chExt cx="11964311" cy="3771307"/>
          </a:xfrm>
        </p:grpSpPr>
        <p:grpSp>
          <p:nvGrpSpPr>
            <p:cNvPr id="6" name="Group 17">
              <a:extLst>
                <a:ext uri="{FF2B5EF4-FFF2-40B4-BE49-F238E27FC236}">
                  <a16:creationId xmlns:a16="http://schemas.microsoft.com/office/drawing/2014/main" id="{BACA593A-AB07-5643-AC8C-F925DD0A1E20}"/>
                </a:ext>
              </a:extLst>
            </p:cNvPr>
            <p:cNvGrpSpPr/>
            <p:nvPr/>
          </p:nvGrpSpPr>
          <p:grpSpPr>
            <a:xfrm>
              <a:off x="478342" y="2879973"/>
              <a:ext cx="1439343" cy="1214578"/>
              <a:chOff x="840284" y="2879973"/>
              <a:chExt cx="1439343" cy="1214578"/>
            </a:xfrm>
          </p:grpSpPr>
          <p:grpSp>
            <p:nvGrpSpPr>
              <p:cNvPr id="105" name="Group 8">
                <a:extLst>
                  <a:ext uri="{FF2B5EF4-FFF2-40B4-BE49-F238E27FC236}">
                    <a16:creationId xmlns:a16="http://schemas.microsoft.com/office/drawing/2014/main" id="{D172417D-CC05-2F49-8AB0-12A020506FEA}"/>
                  </a:ext>
                </a:extLst>
              </p:cNvPr>
              <p:cNvGrpSpPr/>
              <p:nvPr/>
            </p:nvGrpSpPr>
            <p:grpSpPr>
              <a:xfrm>
                <a:off x="951462" y="3475071"/>
                <a:ext cx="497616" cy="211040"/>
                <a:chOff x="28897" y="6745841"/>
                <a:chExt cx="373866" cy="191854"/>
              </a:xfrm>
            </p:grpSpPr>
            <p:sp>
              <p:nvSpPr>
                <p:cNvPr id="120" name="Rectangle 9">
                  <a:extLst>
                    <a:ext uri="{FF2B5EF4-FFF2-40B4-BE49-F238E27FC236}">
                      <a16:creationId xmlns:a16="http://schemas.microsoft.com/office/drawing/2014/main" id="{06E45650-0FB6-5043-AA60-E2EE8FC368CB}"/>
                    </a:ext>
                  </a:extLst>
                </p:cNvPr>
                <p:cNvSpPr/>
                <p:nvPr/>
              </p:nvSpPr>
              <p:spPr>
                <a:xfrm>
                  <a:off x="80243" y="6794119"/>
                  <a:ext cx="178871" cy="9289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40" b="1" dirty="0"/>
                </a:p>
              </p:txBody>
            </p:sp>
            <p:sp>
              <p:nvSpPr>
                <p:cNvPr id="121" name="TextBox 10">
                  <a:extLst>
                    <a:ext uri="{FF2B5EF4-FFF2-40B4-BE49-F238E27FC236}">
                      <a16:creationId xmlns:a16="http://schemas.microsoft.com/office/drawing/2014/main" id="{A0B2439D-DB34-3747-8787-75D06D86635E}"/>
                    </a:ext>
                  </a:extLst>
                </p:cNvPr>
                <p:cNvSpPr txBox="1"/>
                <p:nvPr/>
              </p:nvSpPr>
              <p:spPr>
                <a:xfrm>
                  <a:off x="28897" y="6745841"/>
                  <a:ext cx="373866" cy="1918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40" b="1" dirty="0">
                      <a:solidFill>
                        <a:schemeClr val="bg1"/>
                      </a:solidFill>
                    </a:rPr>
                    <a:t>bowl</a:t>
                  </a:r>
                </a:p>
              </p:txBody>
            </p:sp>
          </p:grpSp>
          <p:grpSp>
            <p:nvGrpSpPr>
              <p:cNvPr id="106" name="Group 11">
                <a:extLst>
                  <a:ext uri="{FF2B5EF4-FFF2-40B4-BE49-F238E27FC236}">
                    <a16:creationId xmlns:a16="http://schemas.microsoft.com/office/drawing/2014/main" id="{F1F91EF1-EB88-6945-A7A8-235BBC243CD5}"/>
                  </a:ext>
                </a:extLst>
              </p:cNvPr>
              <p:cNvGrpSpPr/>
              <p:nvPr/>
            </p:nvGrpSpPr>
            <p:grpSpPr>
              <a:xfrm>
                <a:off x="840284" y="3128393"/>
                <a:ext cx="497616" cy="211040"/>
                <a:chOff x="28820" y="6739689"/>
                <a:chExt cx="373866" cy="191854"/>
              </a:xfrm>
            </p:grpSpPr>
            <p:sp>
              <p:nvSpPr>
                <p:cNvPr id="118" name="Rectangle 12">
                  <a:extLst>
                    <a:ext uri="{FF2B5EF4-FFF2-40B4-BE49-F238E27FC236}">
                      <a16:creationId xmlns:a16="http://schemas.microsoft.com/office/drawing/2014/main" id="{56AF1C8B-4DBF-1643-8184-486C36DFB675}"/>
                    </a:ext>
                  </a:extLst>
                </p:cNvPr>
                <p:cNvSpPr/>
                <p:nvPr/>
              </p:nvSpPr>
              <p:spPr>
                <a:xfrm>
                  <a:off x="80243" y="6794119"/>
                  <a:ext cx="178871" cy="92890"/>
                </a:xfrm>
                <a:prstGeom prst="rect">
                  <a:avLst/>
                </a:prstGeom>
                <a:solidFill>
                  <a:srgbClr val="3507F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40" b="1" dirty="0"/>
                </a:p>
              </p:txBody>
            </p:sp>
            <p:sp>
              <p:nvSpPr>
                <p:cNvPr id="119" name="TextBox 13">
                  <a:extLst>
                    <a:ext uri="{FF2B5EF4-FFF2-40B4-BE49-F238E27FC236}">
                      <a16:creationId xmlns:a16="http://schemas.microsoft.com/office/drawing/2014/main" id="{7ED89439-120F-CE41-A65C-1601B3C958E7}"/>
                    </a:ext>
                  </a:extLst>
                </p:cNvPr>
                <p:cNvSpPr txBox="1"/>
                <p:nvPr/>
              </p:nvSpPr>
              <p:spPr>
                <a:xfrm>
                  <a:off x="28820" y="6739689"/>
                  <a:ext cx="373866" cy="1918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40" b="1" dirty="0">
                      <a:solidFill>
                        <a:schemeClr val="bg1"/>
                      </a:solidFill>
                    </a:rPr>
                    <a:t>bowl</a:t>
                  </a:r>
                </a:p>
              </p:txBody>
            </p:sp>
          </p:grpSp>
          <p:grpSp>
            <p:nvGrpSpPr>
              <p:cNvPr id="107" name="Group 14">
                <a:extLst>
                  <a:ext uri="{FF2B5EF4-FFF2-40B4-BE49-F238E27FC236}">
                    <a16:creationId xmlns:a16="http://schemas.microsoft.com/office/drawing/2014/main" id="{84360CFF-C2DC-CB47-ABCD-385588EF5D61}"/>
                  </a:ext>
                </a:extLst>
              </p:cNvPr>
              <p:cNvGrpSpPr/>
              <p:nvPr/>
            </p:nvGrpSpPr>
            <p:grpSpPr>
              <a:xfrm>
                <a:off x="1161193" y="2942139"/>
                <a:ext cx="497616" cy="211040"/>
                <a:chOff x="26987" y="6742604"/>
                <a:chExt cx="373866" cy="191854"/>
              </a:xfrm>
            </p:grpSpPr>
            <p:sp>
              <p:nvSpPr>
                <p:cNvPr id="116" name="Rectangle 15">
                  <a:extLst>
                    <a:ext uri="{FF2B5EF4-FFF2-40B4-BE49-F238E27FC236}">
                      <a16:creationId xmlns:a16="http://schemas.microsoft.com/office/drawing/2014/main" id="{4EA4ED00-F1DE-3D47-ACA9-5DE899634B99}"/>
                    </a:ext>
                  </a:extLst>
                </p:cNvPr>
                <p:cNvSpPr/>
                <p:nvPr/>
              </p:nvSpPr>
              <p:spPr>
                <a:xfrm>
                  <a:off x="80243" y="6794119"/>
                  <a:ext cx="178871" cy="9289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40" b="1" dirty="0"/>
                </a:p>
              </p:txBody>
            </p:sp>
            <p:sp>
              <p:nvSpPr>
                <p:cNvPr id="117" name="TextBox 16">
                  <a:extLst>
                    <a:ext uri="{FF2B5EF4-FFF2-40B4-BE49-F238E27FC236}">
                      <a16:creationId xmlns:a16="http://schemas.microsoft.com/office/drawing/2014/main" id="{9DA2810F-B037-7941-AFBC-CE4542B31682}"/>
                    </a:ext>
                  </a:extLst>
                </p:cNvPr>
                <p:cNvSpPr txBox="1"/>
                <p:nvPr/>
              </p:nvSpPr>
              <p:spPr>
                <a:xfrm>
                  <a:off x="26987" y="6742604"/>
                  <a:ext cx="373866" cy="1918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40" b="1" dirty="0">
                      <a:solidFill>
                        <a:schemeClr val="bg1"/>
                      </a:solidFill>
                    </a:rPr>
                    <a:t>bowl</a:t>
                  </a:r>
                </a:p>
              </p:txBody>
            </p:sp>
          </p:grpSp>
          <p:sp>
            <p:nvSpPr>
              <p:cNvPr id="108" name="Rectangle 26">
                <a:extLst>
                  <a:ext uri="{FF2B5EF4-FFF2-40B4-BE49-F238E27FC236}">
                    <a16:creationId xmlns:a16="http://schemas.microsoft.com/office/drawing/2014/main" id="{A44AF75E-17BE-D040-A5C3-D467983925C0}"/>
                  </a:ext>
                </a:extLst>
              </p:cNvPr>
              <p:cNvSpPr/>
              <p:nvPr/>
            </p:nvSpPr>
            <p:spPr>
              <a:xfrm>
                <a:off x="897493" y="2879973"/>
                <a:ext cx="1208755" cy="121457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87"/>
              </a:p>
            </p:txBody>
          </p:sp>
          <p:sp>
            <p:nvSpPr>
              <p:cNvPr id="109" name="Rectangle 27">
                <a:extLst>
                  <a:ext uri="{FF2B5EF4-FFF2-40B4-BE49-F238E27FC236}">
                    <a16:creationId xmlns:a16="http://schemas.microsoft.com/office/drawing/2014/main" id="{CA565E35-37F6-3B48-9164-E9FDE9127D4A}"/>
                  </a:ext>
                </a:extLst>
              </p:cNvPr>
              <p:cNvSpPr/>
              <p:nvPr/>
            </p:nvSpPr>
            <p:spPr>
              <a:xfrm>
                <a:off x="1019803" y="3528162"/>
                <a:ext cx="819757" cy="556268"/>
              </a:xfrm>
              <a:prstGeom prst="rect">
                <a:avLst/>
              </a:prstGeom>
              <a:noFill/>
              <a:ln w="127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87"/>
              </a:p>
            </p:txBody>
          </p:sp>
          <p:sp>
            <p:nvSpPr>
              <p:cNvPr id="110" name="Rectangle 28">
                <a:extLst>
                  <a:ext uri="{FF2B5EF4-FFF2-40B4-BE49-F238E27FC236}">
                    <a16:creationId xmlns:a16="http://schemas.microsoft.com/office/drawing/2014/main" id="{2990FE4B-F11D-9846-A811-3C6B48BDA66F}"/>
                  </a:ext>
                </a:extLst>
              </p:cNvPr>
              <p:cNvSpPr/>
              <p:nvPr/>
            </p:nvSpPr>
            <p:spPr>
              <a:xfrm>
                <a:off x="908728" y="3189396"/>
                <a:ext cx="550088" cy="479901"/>
              </a:xfrm>
              <a:prstGeom prst="rect">
                <a:avLst/>
              </a:prstGeom>
              <a:noFill/>
              <a:ln w="12700">
                <a:solidFill>
                  <a:srgbClr val="3507F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87"/>
              </a:p>
            </p:txBody>
          </p:sp>
          <p:grpSp>
            <p:nvGrpSpPr>
              <p:cNvPr id="111" name="Group 29">
                <a:extLst>
                  <a:ext uri="{FF2B5EF4-FFF2-40B4-BE49-F238E27FC236}">
                    <a16:creationId xmlns:a16="http://schemas.microsoft.com/office/drawing/2014/main" id="{518AA3C0-6550-6647-96A4-457CF046E707}"/>
                  </a:ext>
                </a:extLst>
              </p:cNvPr>
              <p:cNvGrpSpPr/>
              <p:nvPr/>
            </p:nvGrpSpPr>
            <p:grpSpPr>
              <a:xfrm>
                <a:off x="1782011" y="3067575"/>
                <a:ext cx="497616" cy="211040"/>
                <a:chOff x="21530" y="6740190"/>
                <a:chExt cx="373866" cy="191854"/>
              </a:xfrm>
            </p:grpSpPr>
            <p:sp>
              <p:nvSpPr>
                <p:cNvPr id="114" name="Rectangle 30">
                  <a:extLst>
                    <a:ext uri="{FF2B5EF4-FFF2-40B4-BE49-F238E27FC236}">
                      <a16:creationId xmlns:a16="http://schemas.microsoft.com/office/drawing/2014/main" id="{BAD47E5B-6EC8-3048-98EF-77100575ECD1}"/>
                    </a:ext>
                  </a:extLst>
                </p:cNvPr>
                <p:cNvSpPr/>
                <p:nvPr/>
              </p:nvSpPr>
              <p:spPr>
                <a:xfrm>
                  <a:off x="80243" y="6794119"/>
                  <a:ext cx="178871" cy="9289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40" b="1" dirty="0"/>
                </a:p>
              </p:txBody>
            </p:sp>
            <p:sp>
              <p:nvSpPr>
                <p:cNvPr id="115" name="TextBox 31">
                  <a:extLst>
                    <a:ext uri="{FF2B5EF4-FFF2-40B4-BE49-F238E27FC236}">
                      <a16:creationId xmlns:a16="http://schemas.microsoft.com/office/drawing/2014/main" id="{82E2096E-3C5A-7645-B28C-C7C744E0C135}"/>
                    </a:ext>
                  </a:extLst>
                </p:cNvPr>
                <p:cNvSpPr txBox="1"/>
                <p:nvPr/>
              </p:nvSpPr>
              <p:spPr>
                <a:xfrm>
                  <a:off x="21530" y="6740190"/>
                  <a:ext cx="373866" cy="1918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40" b="1" dirty="0">
                      <a:solidFill>
                        <a:schemeClr val="bg1"/>
                      </a:solidFill>
                    </a:rPr>
                    <a:t>bowl</a:t>
                  </a:r>
                </a:p>
              </p:txBody>
            </p:sp>
          </p:grpSp>
          <p:sp>
            <p:nvSpPr>
              <p:cNvPr id="112" name="Rectangle 32">
                <a:extLst>
                  <a:ext uri="{FF2B5EF4-FFF2-40B4-BE49-F238E27FC236}">
                    <a16:creationId xmlns:a16="http://schemas.microsoft.com/office/drawing/2014/main" id="{CBF561F2-D236-F14E-A251-F994AE1A8B97}"/>
                  </a:ext>
                </a:extLst>
              </p:cNvPr>
              <p:cNvSpPr/>
              <p:nvPr/>
            </p:nvSpPr>
            <p:spPr>
              <a:xfrm>
                <a:off x="1440495" y="3122861"/>
                <a:ext cx="660275" cy="535888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87"/>
              </a:p>
            </p:txBody>
          </p:sp>
          <p:sp>
            <p:nvSpPr>
              <p:cNvPr id="113" name="Rectangle 36">
                <a:extLst>
                  <a:ext uri="{FF2B5EF4-FFF2-40B4-BE49-F238E27FC236}">
                    <a16:creationId xmlns:a16="http://schemas.microsoft.com/office/drawing/2014/main" id="{0BE504A7-2C7E-1042-9100-9464EADFBFCD}"/>
                  </a:ext>
                </a:extLst>
              </p:cNvPr>
              <p:cNvSpPr/>
              <p:nvPr/>
            </p:nvSpPr>
            <p:spPr>
              <a:xfrm>
                <a:off x="1232077" y="3001862"/>
                <a:ext cx="446396" cy="164179"/>
              </a:xfrm>
              <a:prstGeom prst="rect">
                <a:avLst/>
              </a:prstGeom>
              <a:noFill/>
              <a:ln w="127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87"/>
              </a:p>
            </p:txBody>
          </p:sp>
        </p:grpSp>
        <p:grpSp>
          <p:nvGrpSpPr>
            <p:cNvPr id="7" name="Group 54">
              <a:extLst>
                <a:ext uri="{FF2B5EF4-FFF2-40B4-BE49-F238E27FC236}">
                  <a16:creationId xmlns:a16="http://schemas.microsoft.com/office/drawing/2014/main" id="{7E571421-1B81-9A49-ACD2-B41AC2FC408C}"/>
                </a:ext>
              </a:extLst>
            </p:cNvPr>
            <p:cNvGrpSpPr/>
            <p:nvPr/>
          </p:nvGrpSpPr>
          <p:grpSpPr>
            <a:xfrm>
              <a:off x="5666185" y="889202"/>
              <a:ext cx="1114193" cy="769297"/>
              <a:chOff x="5333829" y="352443"/>
              <a:chExt cx="1114193" cy="769297"/>
            </a:xfrm>
          </p:grpSpPr>
          <p:sp>
            <p:nvSpPr>
              <p:cNvPr id="103" name="Trapezoid 45">
                <a:extLst>
                  <a:ext uri="{FF2B5EF4-FFF2-40B4-BE49-F238E27FC236}">
                    <a16:creationId xmlns:a16="http://schemas.microsoft.com/office/drawing/2014/main" id="{6C351394-AD68-034B-8C5A-DCA9E3C9FCC0}"/>
                  </a:ext>
                </a:extLst>
              </p:cNvPr>
              <p:cNvSpPr/>
              <p:nvPr/>
            </p:nvSpPr>
            <p:spPr>
              <a:xfrm rot="16200000">
                <a:off x="5506277" y="179995"/>
                <a:ext cx="769297" cy="1114193"/>
              </a:xfrm>
              <a:prstGeom prst="trapezoid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87" dirty="0"/>
              </a:p>
            </p:txBody>
          </p:sp>
          <p:sp>
            <p:nvSpPr>
              <p:cNvPr id="104" name="TextBox 47">
                <a:extLst>
                  <a:ext uri="{FF2B5EF4-FFF2-40B4-BE49-F238E27FC236}">
                    <a16:creationId xmlns:a16="http://schemas.microsoft.com/office/drawing/2014/main" id="{867C6820-BD9E-DF48-B0C2-96645AEE7F12}"/>
                  </a:ext>
                </a:extLst>
              </p:cNvPr>
              <p:cNvSpPr txBox="1"/>
              <p:nvPr/>
            </p:nvSpPr>
            <p:spPr>
              <a:xfrm>
                <a:off x="5368413" y="564953"/>
                <a:ext cx="1028759" cy="3341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80" dirty="0"/>
                  <a:t>Generator</a:t>
                </a:r>
                <a:endParaRPr lang="en-US" sz="1680" dirty="0"/>
              </a:p>
            </p:txBody>
          </p:sp>
        </p:grpSp>
        <p:grpSp>
          <p:nvGrpSpPr>
            <p:cNvPr id="8" name="Group 53">
              <a:extLst>
                <a:ext uri="{FF2B5EF4-FFF2-40B4-BE49-F238E27FC236}">
                  <a16:creationId xmlns:a16="http://schemas.microsoft.com/office/drawing/2014/main" id="{82B82AD2-FDB9-0E43-B991-4FC76207F93C}"/>
                </a:ext>
              </a:extLst>
            </p:cNvPr>
            <p:cNvGrpSpPr/>
            <p:nvPr/>
          </p:nvGrpSpPr>
          <p:grpSpPr>
            <a:xfrm>
              <a:off x="9082837" y="941540"/>
              <a:ext cx="1298604" cy="769299"/>
              <a:chOff x="6519545" y="349580"/>
              <a:chExt cx="1298604" cy="769299"/>
            </a:xfrm>
          </p:grpSpPr>
          <p:sp>
            <p:nvSpPr>
              <p:cNvPr id="101" name="Trapezoid 48">
                <a:extLst>
                  <a:ext uri="{FF2B5EF4-FFF2-40B4-BE49-F238E27FC236}">
                    <a16:creationId xmlns:a16="http://schemas.microsoft.com/office/drawing/2014/main" id="{39AA6AE0-000D-2449-BBB2-410033BEBE0A}"/>
                  </a:ext>
                </a:extLst>
              </p:cNvPr>
              <p:cNvSpPr/>
              <p:nvPr/>
            </p:nvSpPr>
            <p:spPr>
              <a:xfrm rot="5400000">
                <a:off x="6787125" y="153523"/>
                <a:ext cx="769299" cy="1161414"/>
              </a:xfrm>
              <a:prstGeom prst="trapezoid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87" dirty="0"/>
              </a:p>
            </p:txBody>
          </p:sp>
          <p:sp>
            <p:nvSpPr>
              <p:cNvPr id="102" name="TextBox 49">
                <a:extLst>
                  <a:ext uri="{FF2B5EF4-FFF2-40B4-BE49-F238E27FC236}">
                    <a16:creationId xmlns:a16="http://schemas.microsoft.com/office/drawing/2014/main" id="{CA041104-A262-9B4E-8DCD-07EF3B9E2588}"/>
                  </a:ext>
                </a:extLst>
              </p:cNvPr>
              <p:cNvSpPr txBox="1"/>
              <p:nvPr/>
            </p:nvSpPr>
            <p:spPr>
              <a:xfrm>
                <a:off x="6519545" y="564953"/>
                <a:ext cx="1298604" cy="3341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80" dirty="0"/>
                  <a:t>Discriminator</a:t>
                </a:r>
                <a:endParaRPr lang="en-US" sz="1680" dirty="0"/>
              </a:p>
            </p:txBody>
          </p:sp>
        </p:grpSp>
        <p:cxnSp>
          <p:nvCxnSpPr>
            <p:cNvPr id="9" name="直线箭头连接符 33">
              <a:extLst>
                <a:ext uri="{FF2B5EF4-FFF2-40B4-BE49-F238E27FC236}">
                  <a16:creationId xmlns:a16="http://schemas.microsoft.com/office/drawing/2014/main" id="{7F2E31D6-6AD5-1842-BC01-A840821DC88F}"/>
                </a:ext>
              </a:extLst>
            </p:cNvPr>
            <p:cNvCxnSpPr>
              <a:cxnSpLocks/>
            </p:cNvCxnSpPr>
            <p:nvPr/>
          </p:nvCxnSpPr>
          <p:spPr>
            <a:xfrm>
              <a:off x="6865803" y="1288144"/>
              <a:ext cx="472402" cy="9801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213">
              <a:extLst>
                <a:ext uri="{FF2B5EF4-FFF2-40B4-BE49-F238E27FC236}">
                  <a16:creationId xmlns:a16="http://schemas.microsoft.com/office/drawing/2014/main" id="{673C1E6B-80AB-7F40-817B-EA6627B5A032}"/>
                </a:ext>
              </a:extLst>
            </p:cNvPr>
            <p:cNvGrpSpPr/>
            <p:nvPr/>
          </p:nvGrpSpPr>
          <p:grpSpPr>
            <a:xfrm>
              <a:off x="7387418" y="793935"/>
              <a:ext cx="1270083" cy="1293131"/>
              <a:chOff x="7670536" y="1473385"/>
              <a:chExt cx="1270083" cy="1293131"/>
            </a:xfrm>
          </p:grpSpPr>
          <p:pic>
            <p:nvPicPr>
              <p:cNvPr id="99" name="Picture 5">
                <a:extLst>
                  <a:ext uri="{FF2B5EF4-FFF2-40B4-BE49-F238E27FC236}">
                    <a16:creationId xmlns:a16="http://schemas.microsoft.com/office/drawing/2014/main" id="{41EEA44D-2509-2C4C-817F-49B0373AAE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21419" y="1547316"/>
                <a:ext cx="1219200" cy="1219200"/>
              </a:xfrm>
              <a:prstGeom prst="rect">
                <a:avLst/>
              </a:prstGeom>
            </p:spPr>
          </p:pic>
          <p:sp>
            <p:nvSpPr>
              <p:cNvPr id="100" name="TextBox 57">
                <a:extLst>
                  <a:ext uri="{FF2B5EF4-FFF2-40B4-BE49-F238E27FC236}">
                    <a16:creationId xmlns:a16="http://schemas.microsoft.com/office/drawing/2014/main" id="{2AE9F2EF-C919-514F-BBEC-10E1290A36FF}"/>
                  </a:ext>
                </a:extLst>
              </p:cNvPr>
              <p:cNvSpPr txBox="1"/>
              <p:nvPr/>
            </p:nvSpPr>
            <p:spPr>
              <a:xfrm>
                <a:off x="7670536" y="1473385"/>
                <a:ext cx="960367" cy="3033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70" b="1" dirty="0"/>
                  <a:t>Generated</a:t>
                </a:r>
              </a:p>
            </p:txBody>
          </p:sp>
        </p:grpSp>
        <p:grpSp>
          <p:nvGrpSpPr>
            <p:cNvPr id="11" name="Group 64">
              <a:extLst>
                <a:ext uri="{FF2B5EF4-FFF2-40B4-BE49-F238E27FC236}">
                  <a16:creationId xmlns:a16="http://schemas.microsoft.com/office/drawing/2014/main" id="{47872627-C3E4-074B-93D4-9218C9ADA562}"/>
                </a:ext>
              </a:extLst>
            </p:cNvPr>
            <p:cNvGrpSpPr/>
            <p:nvPr/>
          </p:nvGrpSpPr>
          <p:grpSpPr>
            <a:xfrm>
              <a:off x="2039682" y="3157568"/>
              <a:ext cx="1381760" cy="639282"/>
              <a:chOff x="3948256" y="1707839"/>
              <a:chExt cx="1381760" cy="639282"/>
            </a:xfrm>
          </p:grpSpPr>
          <p:sp>
            <p:nvSpPr>
              <p:cNvPr id="97" name="Rectangle 52">
                <a:extLst>
                  <a:ext uri="{FF2B5EF4-FFF2-40B4-BE49-F238E27FC236}">
                    <a16:creationId xmlns:a16="http://schemas.microsoft.com/office/drawing/2014/main" id="{D8B18187-A02F-4840-991C-A3EB097D870B}"/>
                  </a:ext>
                </a:extLst>
              </p:cNvPr>
              <p:cNvSpPr/>
              <p:nvPr/>
            </p:nvSpPr>
            <p:spPr>
              <a:xfrm>
                <a:off x="4136769" y="1707839"/>
                <a:ext cx="1000730" cy="63928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87" dirty="0"/>
              </a:p>
            </p:txBody>
          </p:sp>
          <p:sp>
            <p:nvSpPr>
              <p:cNvPr id="98" name="TextBox 61">
                <a:extLst>
                  <a:ext uri="{FF2B5EF4-FFF2-40B4-BE49-F238E27FC236}">
                    <a16:creationId xmlns:a16="http://schemas.microsoft.com/office/drawing/2014/main" id="{D1F07766-7C90-694F-A528-8EAA3A0868EF}"/>
                  </a:ext>
                </a:extLst>
              </p:cNvPr>
              <p:cNvSpPr txBox="1"/>
              <p:nvPr/>
            </p:nvSpPr>
            <p:spPr>
              <a:xfrm>
                <a:off x="3948256" y="1742576"/>
                <a:ext cx="1381760" cy="580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80" dirty="0"/>
                  <a:t>Feature generation</a:t>
                </a:r>
              </a:p>
            </p:txBody>
          </p:sp>
        </p:grpSp>
        <p:sp>
          <p:nvSpPr>
            <p:cNvPr id="12" name="TextBox 63">
              <a:extLst>
                <a:ext uri="{FF2B5EF4-FFF2-40B4-BE49-F238E27FC236}">
                  <a16:creationId xmlns:a16="http://schemas.microsoft.com/office/drawing/2014/main" id="{032BBBA2-EBB3-FF49-86FF-03A6D99D5FE5}"/>
                </a:ext>
              </a:extLst>
            </p:cNvPr>
            <p:cNvSpPr txBox="1"/>
            <p:nvPr/>
          </p:nvSpPr>
          <p:spPr>
            <a:xfrm>
              <a:off x="640038" y="2577828"/>
              <a:ext cx="1184901" cy="3341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80" dirty="0"/>
                <a:t>Input layout</a:t>
              </a:r>
            </a:p>
          </p:txBody>
        </p:sp>
        <p:cxnSp>
          <p:nvCxnSpPr>
            <p:cNvPr id="13" name="直线箭头连接符 33">
              <a:extLst>
                <a:ext uri="{FF2B5EF4-FFF2-40B4-BE49-F238E27FC236}">
                  <a16:creationId xmlns:a16="http://schemas.microsoft.com/office/drawing/2014/main" id="{8AF33198-D2EE-F241-888F-66EAA7102B8B}"/>
                </a:ext>
              </a:extLst>
            </p:cNvPr>
            <p:cNvCxnSpPr>
              <a:cxnSpLocks/>
            </p:cNvCxnSpPr>
            <p:nvPr/>
          </p:nvCxnSpPr>
          <p:spPr>
            <a:xfrm>
              <a:off x="1804049" y="3450491"/>
              <a:ext cx="390415" cy="9801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线箭头连接符 33">
              <a:extLst>
                <a:ext uri="{FF2B5EF4-FFF2-40B4-BE49-F238E27FC236}">
                  <a16:creationId xmlns:a16="http://schemas.microsoft.com/office/drawing/2014/main" id="{22A3B037-23D6-6D4C-8D6E-99FCD34DC77F}"/>
                </a:ext>
              </a:extLst>
            </p:cNvPr>
            <p:cNvCxnSpPr>
              <a:cxnSpLocks/>
            </p:cNvCxnSpPr>
            <p:nvPr/>
          </p:nvCxnSpPr>
          <p:spPr>
            <a:xfrm>
              <a:off x="3280003" y="3466482"/>
              <a:ext cx="354923" cy="9801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25">
                  <a:extLst>
                    <a:ext uri="{FF2B5EF4-FFF2-40B4-BE49-F238E27FC236}">
                      <a16:creationId xmlns:a16="http://schemas.microsoft.com/office/drawing/2014/main" id="{67276F81-C2AD-0246-AE5A-784453FC8ED3}"/>
                    </a:ext>
                  </a:extLst>
                </p:cNvPr>
                <p:cNvSpPr txBox="1"/>
                <p:nvPr/>
              </p:nvSpPr>
              <p:spPr>
                <a:xfrm>
                  <a:off x="10765468" y="886273"/>
                  <a:ext cx="552194" cy="437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38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387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b>
                            <m:r>
                              <a:rPr kumimoji="1" lang="en-US" altLang="zh-CN" sz="2387" i="1">
                                <a:latin typeface="Cambria Math" panose="02040503050406030204" pitchFamily="18" charset="0"/>
                              </a:rPr>
                              <m:t>𝑖𝑚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387" dirty="0"/>
                </a:p>
              </p:txBody>
            </p:sp>
          </mc:Choice>
          <mc:Fallback xmlns="">
            <p:sp>
              <p:nvSpPr>
                <p:cNvPr id="14" name="文本框 25">
                  <a:extLst>
                    <a:ext uri="{FF2B5EF4-FFF2-40B4-BE49-F238E27FC236}">
                      <a16:creationId xmlns:a16="http://schemas.microsoft.com/office/drawing/2014/main" id="{7CD09482-E772-B84F-8A7E-CA72AA7D75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5468" y="886273"/>
                  <a:ext cx="552194" cy="437774"/>
                </a:xfrm>
                <a:prstGeom prst="rect">
                  <a:avLst/>
                </a:prstGeom>
                <a:blipFill>
                  <a:blip r:embed="rId3"/>
                  <a:stretch>
                    <a:fillRect l="-2128" r="-851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26">
                  <a:extLst>
                    <a:ext uri="{FF2B5EF4-FFF2-40B4-BE49-F238E27FC236}">
                      <a16:creationId xmlns:a16="http://schemas.microsoft.com/office/drawing/2014/main" id="{C0105D2B-095F-9F41-9FAE-B65F6AFE0268}"/>
                    </a:ext>
                  </a:extLst>
                </p:cNvPr>
                <p:cNvSpPr txBox="1"/>
                <p:nvPr/>
              </p:nvSpPr>
              <p:spPr>
                <a:xfrm>
                  <a:off x="10547968" y="1417377"/>
                  <a:ext cx="1019331" cy="437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38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387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b>
                            <m:r>
                              <a:rPr kumimoji="1" lang="en-US" altLang="zh-CN" sz="2387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387" dirty="0"/>
                </a:p>
              </p:txBody>
            </p:sp>
          </mc:Choice>
          <mc:Fallback xmlns="">
            <p:sp>
              <p:nvSpPr>
                <p:cNvPr id="15" name="文本框 26">
                  <a:extLst>
                    <a:ext uri="{FF2B5EF4-FFF2-40B4-BE49-F238E27FC236}">
                      <a16:creationId xmlns:a16="http://schemas.microsoft.com/office/drawing/2014/main" id="{5D25D861-73AE-2D41-8D10-DFD3F0E139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47968" y="1417377"/>
                  <a:ext cx="1019331" cy="43777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本框 27">
                  <a:extLst>
                    <a:ext uri="{FF2B5EF4-FFF2-40B4-BE49-F238E27FC236}">
                      <a16:creationId xmlns:a16="http://schemas.microsoft.com/office/drawing/2014/main" id="{0EF44C02-A03B-6149-A09D-2AFFD2731112}"/>
                    </a:ext>
                  </a:extLst>
                </p:cNvPr>
                <p:cNvSpPr txBox="1"/>
                <p:nvPr/>
              </p:nvSpPr>
              <p:spPr>
                <a:xfrm>
                  <a:off x="11352873" y="3575015"/>
                  <a:ext cx="1019331" cy="437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38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387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b>
                            <m:r>
                              <a:rPr kumimoji="1" lang="en-US" altLang="zh-CN" sz="2387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387" dirty="0"/>
                </a:p>
              </p:txBody>
            </p:sp>
          </mc:Choice>
          <mc:Fallback xmlns="">
            <p:sp>
              <p:nvSpPr>
                <p:cNvPr id="16" name="文本框 27">
                  <a:extLst>
                    <a:ext uri="{FF2B5EF4-FFF2-40B4-BE49-F238E27FC236}">
                      <a16:creationId xmlns:a16="http://schemas.microsoft.com/office/drawing/2014/main" id="{144825AE-C767-BB42-B2EB-46E43DFF3A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52873" y="3575015"/>
                  <a:ext cx="1019331" cy="43777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矩形 28">
                  <a:extLst>
                    <a:ext uri="{FF2B5EF4-FFF2-40B4-BE49-F238E27FC236}">
                      <a16:creationId xmlns:a16="http://schemas.microsoft.com/office/drawing/2014/main" id="{6B3A2333-D5FF-F14D-B974-5C08214F808C}"/>
                    </a:ext>
                  </a:extLst>
                </p:cNvPr>
                <p:cNvSpPr/>
                <p:nvPr/>
              </p:nvSpPr>
              <p:spPr>
                <a:xfrm>
                  <a:off x="9585996" y="3654358"/>
                  <a:ext cx="321862" cy="238506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zh-CN" altLang="en-US" sz="2387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oMath>
                    </m:oMathPara>
                  </a14:m>
                  <a:endParaRPr kumimoji="1" lang="zh-CN" altLang="en-US" sz="2387" dirty="0"/>
                </a:p>
              </p:txBody>
            </p:sp>
          </mc:Choice>
          <mc:Fallback xmlns="">
            <p:sp>
              <p:nvSpPr>
                <p:cNvPr id="73" name="矩形 28">
                  <a:extLst>
                    <a:ext uri="{FF2B5EF4-FFF2-40B4-BE49-F238E27FC236}">
                      <a16:creationId xmlns:a16="http://schemas.microsoft.com/office/drawing/2014/main" id="{2AF88F83-0E25-4FD5-AEE9-75E2EB447B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85996" y="3654358"/>
                  <a:ext cx="321862" cy="238506"/>
                </a:xfrm>
                <a:prstGeom prst="rect">
                  <a:avLst/>
                </a:prstGeom>
                <a:blipFill>
                  <a:blip r:embed="rId7"/>
                  <a:stretch>
                    <a:fillRect l="-17308" b="-15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直线箭头连接符 39">
              <a:extLst>
                <a:ext uri="{FF2B5EF4-FFF2-40B4-BE49-F238E27FC236}">
                  <a16:creationId xmlns:a16="http://schemas.microsoft.com/office/drawing/2014/main" id="{6AAE5D40-C9EB-A447-BE9C-350E8A5458BE}"/>
                </a:ext>
              </a:extLst>
            </p:cNvPr>
            <p:cNvCxnSpPr>
              <a:cxnSpLocks/>
            </p:cNvCxnSpPr>
            <p:nvPr/>
          </p:nvCxnSpPr>
          <p:spPr>
            <a:xfrm>
              <a:off x="9604657" y="1712999"/>
              <a:ext cx="0" cy="434518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线箭头连接符 41">
              <a:extLst>
                <a:ext uri="{FF2B5EF4-FFF2-40B4-BE49-F238E27FC236}">
                  <a16:creationId xmlns:a16="http://schemas.microsoft.com/office/drawing/2014/main" id="{98A72158-AA15-2A40-AF34-BA9B51224B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66657" y="1055352"/>
              <a:ext cx="452239" cy="98570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线箭头连接符 43">
              <a:extLst>
                <a:ext uri="{FF2B5EF4-FFF2-40B4-BE49-F238E27FC236}">
                  <a16:creationId xmlns:a16="http://schemas.microsoft.com/office/drawing/2014/main" id="{2E0D8394-E9F3-B34B-8FCE-6D3282A5DC05}"/>
                </a:ext>
              </a:extLst>
            </p:cNvPr>
            <p:cNvCxnSpPr>
              <a:cxnSpLocks/>
            </p:cNvCxnSpPr>
            <p:nvPr/>
          </p:nvCxnSpPr>
          <p:spPr>
            <a:xfrm>
              <a:off x="10358739" y="1488106"/>
              <a:ext cx="461236" cy="136549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81">
                  <a:extLst>
                    <a:ext uri="{FF2B5EF4-FFF2-40B4-BE49-F238E27FC236}">
                      <a16:creationId xmlns:a16="http://schemas.microsoft.com/office/drawing/2014/main" id="{C2F195C4-F05B-5844-AAED-247D26BE3CB8}"/>
                    </a:ext>
                  </a:extLst>
                </p:cNvPr>
                <p:cNvSpPr txBox="1"/>
                <p:nvPr/>
              </p:nvSpPr>
              <p:spPr>
                <a:xfrm>
                  <a:off x="4711971" y="1130330"/>
                  <a:ext cx="892828" cy="2154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7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147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147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sz="147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(0, 1)</m:t>
                        </m:r>
                      </m:oMath>
                    </m:oMathPara>
                  </a14:m>
                  <a:endParaRPr lang="en-US" sz="1470" dirty="0"/>
                </a:p>
              </p:txBody>
            </p:sp>
          </mc:Choice>
          <mc:Fallback xmlns="">
            <p:sp>
              <p:nvSpPr>
                <p:cNvPr id="21" name="TextBox 81">
                  <a:extLst>
                    <a:ext uri="{FF2B5EF4-FFF2-40B4-BE49-F238E27FC236}">
                      <a16:creationId xmlns:a16="http://schemas.microsoft.com/office/drawing/2014/main" id="{F933103B-128D-8446-96E0-BC73440F91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1971" y="1130330"/>
                  <a:ext cx="892828" cy="215437"/>
                </a:xfrm>
                <a:prstGeom prst="rect">
                  <a:avLst/>
                </a:prstGeom>
                <a:blipFill>
                  <a:blip r:embed="rId8"/>
                  <a:stretch>
                    <a:fillRect l="-1333" r="-6667" b="-3157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87">
              <a:extLst>
                <a:ext uri="{FF2B5EF4-FFF2-40B4-BE49-F238E27FC236}">
                  <a16:creationId xmlns:a16="http://schemas.microsoft.com/office/drawing/2014/main" id="{F379430F-986D-9548-9767-C144D5ADE1FA}"/>
                </a:ext>
              </a:extLst>
            </p:cNvPr>
            <p:cNvSpPr txBox="1"/>
            <p:nvPr/>
          </p:nvSpPr>
          <p:spPr>
            <a:xfrm>
              <a:off x="3436092" y="2483090"/>
              <a:ext cx="2334098" cy="334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80" b="1" dirty="0"/>
                <a:t>Context transformation</a:t>
              </a:r>
            </a:p>
          </p:txBody>
        </p:sp>
        <p:grpSp>
          <p:nvGrpSpPr>
            <p:cNvPr id="24" name="Group 214">
              <a:extLst>
                <a:ext uri="{FF2B5EF4-FFF2-40B4-BE49-F238E27FC236}">
                  <a16:creationId xmlns:a16="http://schemas.microsoft.com/office/drawing/2014/main" id="{760F15DE-5D1C-6D40-A20C-571DE7EAC146}"/>
                </a:ext>
              </a:extLst>
            </p:cNvPr>
            <p:cNvGrpSpPr/>
            <p:nvPr/>
          </p:nvGrpSpPr>
          <p:grpSpPr>
            <a:xfrm>
              <a:off x="5908747" y="2872148"/>
              <a:ext cx="1155251" cy="1086319"/>
              <a:chOff x="6259437" y="2979675"/>
              <a:chExt cx="1155251" cy="1086319"/>
            </a:xfrm>
          </p:grpSpPr>
          <p:sp>
            <p:nvSpPr>
              <p:cNvPr id="92" name="立方体 9">
                <a:extLst>
                  <a:ext uri="{FF2B5EF4-FFF2-40B4-BE49-F238E27FC236}">
                    <a16:creationId xmlns:a16="http://schemas.microsoft.com/office/drawing/2014/main" id="{8C853A34-A879-CA40-88B7-2584031FC8E4}"/>
                  </a:ext>
                </a:extLst>
              </p:cNvPr>
              <p:cNvSpPr/>
              <p:nvPr/>
            </p:nvSpPr>
            <p:spPr>
              <a:xfrm>
                <a:off x="6309784" y="3077309"/>
                <a:ext cx="672737" cy="124097"/>
              </a:xfrm>
              <a:prstGeom prst="cube">
                <a:avLst/>
              </a:prstGeom>
              <a:pattFill prst="wave">
                <a:fgClr>
                  <a:srgbClr val="4472C4"/>
                </a:fgClr>
                <a:bgClr>
                  <a:schemeClr val="bg1"/>
                </a:bgClr>
              </a:patt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387" dirty="0"/>
              </a:p>
            </p:txBody>
          </p:sp>
          <p:sp>
            <p:nvSpPr>
              <p:cNvPr id="93" name="立方体 10">
                <a:extLst>
                  <a:ext uri="{FF2B5EF4-FFF2-40B4-BE49-F238E27FC236}">
                    <a16:creationId xmlns:a16="http://schemas.microsoft.com/office/drawing/2014/main" id="{ABB2A8DC-9585-B043-AD58-AEBCEDE2BAE1}"/>
                  </a:ext>
                </a:extLst>
              </p:cNvPr>
              <p:cNvSpPr/>
              <p:nvPr/>
            </p:nvSpPr>
            <p:spPr>
              <a:xfrm>
                <a:off x="6315510" y="3347273"/>
                <a:ext cx="672737" cy="124097"/>
              </a:xfrm>
              <a:prstGeom prst="cube">
                <a:avLst/>
              </a:prstGeom>
              <a:pattFill prst="wave">
                <a:fgClr>
                  <a:srgbClr val="FFC000"/>
                </a:fgClr>
                <a:bgClr>
                  <a:schemeClr val="bg1"/>
                </a:bgClr>
              </a:patt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387" dirty="0"/>
              </a:p>
            </p:txBody>
          </p:sp>
          <p:sp>
            <p:nvSpPr>
              <p:cNvPr id="94" name="立方体 11">
                <a:extLst>
                  <a:ext uri="{FF2B5EF4-FFF2-40B4-BE49-F238E27FC236}">
                    <a16:creationId xmlns:a16="http://schemas.microsoft.com/office/drawing/2014/main" id="{2F6D333F-EB99-9642-AB41-F19720A450A2}"/>
                  </a:ext>
                </a:extLst>
              </p:cNvPr>
              <p:cNvSpPr/>
              <p:nvPr/>
            </p:nvSpPr>
            <p:spPr>
              <a:xfrm>
                <a:off x="6324164" y="3597051"/>
                <a:ext cx="672737" cy="124097"/>
              </a:xfrm>
              <a:prstGeom prst="cube">
                <a:avLst/>
              </a:prstGeom>
              <a:pattFill prst="wave">
                <a:fgClr>
                  <a:srgbClr val="FF0000"/>
                </a:fgClr>
                <a:bgClr>
                  <a:schemeClr val="bg1"/>
                </a:bgClr>
              </a:patt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387"/>
              </a:p>
            </p:txBody>
          </p:sp>
          <p:sp>
            <p:nvSpPr>
              <p:cNvPr id="95" name="立方体 12">
                <a:extLst>
                  <a:ext uri="{FF2B5EF4-FFF2-40B4-BE49-F238E27FC236}">
                    <a16:creationId xmlns:a16="http://schemas.microsoft.com/office/drawing/2014/main" id="{572E8165-D4EC-EE46-A839-A008960D95EC}"/>
                  </a:ext>
                </a:extLst>
              </p:cNvPr>
              <p:cNvSpPr/>
              <p:nvPr/>
            </p:nvSpPr>
            <p:spPr>
              <a:xfrm>
                <a:off x="6324162" y="3858521"/>
                <a:ext cx="672737" cy="124097"/>
              </a:xfrm>
              <a:prstGeom prst="cube">
                <a:avLst/>
              </a:prstGeom>
              <a:pattFill prst="wave">
                <a:fgClr>
                  <a:srgbClr val="7030A0"/>
                </a:fgClr>
                <a:bgClr>
                  <a:schemeClr val="bg1"/>
                </a:bgClr>
              </a:patt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387"/>
              </a:p>
            </p:txBody>
          </p:sp>
          <p:sp>
            <p:nvSpPr>
              <p:cNvPr id="96" name="双中括号 18">
                <a:extLst>
                  <a:ext uri="{FF2B5EF4-FFF2-40B4-BE49-F238E27FC236}">
                    <a16:creationId xmlns:a16="http://schemas.microsoft.com/office/drawing/2014/main" id="{E1014FE6-2362-C44E-9098-B75A9A473C94}"/>
                  </a:ext>
                </a:extLst>
              </p:cNvPr>
              <p:cNvSpPr/>
              <p:nvPr/>
            </p:nvSpPr>
            <p:spPr>
              <a:xfrm flipH="1">
                <a:off x="6259437" y="2979675"/>
                <a:ext cx="1155251" cy="1086319"/>
              </a:xfrm>
              <a:prstGeom prst="bracketPair">
                <a:avLst>
                  <a:gd name="adj" fmla="val 675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940" dirty="0">
                  <a:ln w="41275">
                    <a:solidFill>
                      <a:schemeClr val="accent1"/>
                    </a:solidFill>
                  </a:ln>
                </a:endParaRPr>
              </a:p>
            </p:txBody>
          </p:sp>
        </p:grpSp>
        <p:cxnSp>
          <p:nvCxnSpPr>
            <p:cNvPr id="25" name="Connector: Elbow 108">
              <a:extLst>
                <a:ext uri="{FF2B5EF4-FFF2-40B4-BE49-F238E27FC236}">
                  <a16:creationId xmlns:a16="http://schemas.microsoft.com/office/drawing/2014/main" id="{93B74CA8-776B-9241-83C7-812BE24FB67C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3769017" y="1298734"/>
              <a:ext cx="250579" cy="5849228"/>
            </a:xfrm>
            <a:prstGeom prst="bentConnector3">
              <a:avLst>
                <a:gd name="adj1" fmla="val -86882"/>
              </a:avLst>
            </a:prstGeom>
            <a:ln w="22225">
              <a:solidFill>
                <a:schemeClr val="bg2">
                  <a:lumMod val="50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42">
              <a:extLst>
                <a:ext uri="{FF2B5EF4-FFF2-40B4-BE49-F238E27FC236}">
                  <a16:creationId xmlns:a16="http://schemas.microsoft.com/office/drawing/2014/main" id="{EE62C079-AF6C-3D45-B9C2-1E053933ADD9}"/>
                </a:ext>
              </a:extLst>
            </p:cNvPr>
            <p:cNvGrpSpPr/>
            <p:nvPr/>
          </p:nvGrpSpPr>
          <p:grpSpPr>
            <a:xfrm>
              <a:off x="3539980" y="2381577"/>
              <a:ext cx="2106692" cy="1837858"/>
              <a:chOff x="3420234" y="2381577"/>
              <a:chExt cx="2106692" cy="1837858"/>
            </a:xfrm>
          </p:grpSpPr>
          <p:sp>
            <p:nvSpPr>
              <p:cNvPr id="81" name="Arc 114">
                <a:extLst>
                  <a:ext uri="{FF2B5EF4-FFF2-40B4-BE49-F238E27FC236}">
                    <a16:creationId xmlns:a16="http://schemas.microsoft.com/office/drawing/2014/main" id="{C87A10E7-DACF-1146-9C4F-2DDF280B5960}"/>
                  </a:ext>
                </a:extLst>
              </p:cNvPr>
              <p:cNvSpPr/>
              <p:nvPr/>
            </p:nvSpPr>
            <p:spPr>
              <a:xfrm rot="4746409">
                <a:off x="4103497" y="3216080"/>
                <a:ext cx="1164633" cy="582837"/>
              </a:xfrm>
              <a:prstGeom prst="arc">
                <a:avLst>
                  <a:gd name="adj1" fmla="val 11990707"/>
                  <a:gd name="adj2" fmla="val 129551"/>
                </a:avLst>
              </a:prstGeom>
              <a:ln>
                <a:gradFill>
                  <a:gsLst>
                    <a:gs pos="10000">
                      <a:srgbClr val="A66BD3"/>
                    </a:gs>
                    <a:gs pos="90000">
                      <a:srgbClr val="4472C4"/>
                    </a:gs>
                  </a:gsLst>
                  <a:lin ang="5400000" scaled="1"/>
                </a:gra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387"/>
              </a:p>
            </p:txBody>
          </p:sp>
          <p:sp>
            <p:nvSpPr>
              <p:cNvPr id="82" name="Arc 115">
                <a:extLst>
                  <a:ext uri="{FF2B5EF4-FFF2-40B4-BE49-F238E27FC236}">
                    <a16:creationId xmlns:a16="http://schemas.microsoft.com/office/drawing/2014/main" id="{3B348121-AA64-0D4E-8875-7034C78E7138}"/>
                  </a:ext>
                </a:extLst>
              </p:cNvPr>
              <p:cNvSpPr/>
              <p:nvPr/>
            </p:nvSpPr>
            <p:spPr>
              <a:xfrm rot="14362521">
                <a:off x="3727011" y="3040179"/>
                <a:ext cx="726496" cy="634827"/>
              </a:xfrm>
              <a:prstGeom prst="arc">
                <a:avLst>
                  <a:gd name="adj1" fmla="val 13550745"/>
                  <a:gd name="adj2" fmla="val 1029656"/>
                </a:avLst>
              </a:prstGeom>
              <a:ln>
                <a:gradFill>
                  <a:gsLst>
                    <a:gs pos="10000">
                      <a:srgbClr val="4472C4"/>
                    </a:gs>
                    <a:gs pos="90000">
                      <a:srgbClr val="FF0000"/>
                    </a:gs>
                  </a:gsLst>
                  <a:lin ang="5400000" scaled="1"/>
                </a:gra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387"/>
              </a:p>
            </p:txBody>
          </p:sp>
          <p:cxnSp>
            <p:nvCxnSpPr>
              <p:cNvPr id="83" name="Straight Connector 118">
                <a:extLst>
                  <a:ext uri="{FF2B5EF4-FFF2-40B4-BE49-F238E27FC236}">
                    <a16:creationId xmlns:a16="http://schemas.microsoft.com/office/drawing/2014/main" id="{61AC69E2-948F-F743-8545-0B4DA0C4658B}"/>
                  </a:ext>
                </a:extLst>
              </p:cNvPr>
              <p:cNvCxnSpPr/>
              <p:nvPr/>
            </p:nvCxnSpPr>
            <p:spPr>
              <a:xfrm>
                <a:off x="4181904" y="3029529"/>
                <a:ext cx="0" cy="243309"/>
              </a:xfrm>
              <a:prstGeom prst="line">
                <a:avLst/>
              </a:prstGeom>
              <a:ln>
                <a:gradFill>
                  <a:gsLst>
                    <a:gs pos="10000">
                      <a:srgbClr val="FFC000"/>
                    </a:gs>
                    <a:gs pos="90000">
                      <a:srgbClr val="4472C4"/>
                    </a:gs>
                  </a:gsLst>
                  <a:lin ang="5400000" scaled="1"/>
                </a:gra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119">
                <a:extLst>
                  <a:ext uri="{FF2B5EF4-FFF2-40B4-BE49-F238E27FC236}">
                    <a16:creationId xmlns:a16="http://schemas.microsoft.com/office/drawing/2014/main" id="{C20A755B-78EC-3345-9043-6C8674B1D4D7}"/>
                  </a:ext>
                </a:extLst>
              </p:cNvPr>
              <p:cNvCxnSpPr/>
              <p:nvPr/>
            </p:nvCxnSpPr>
            <p:spPr>
              <a:xfrm>
                <a:off x="4357146" y="3426987"/>
                <a:ext cx="0" cy="243309"/>
              </a:xfrm>
              <a:prstGeom prst="line">
                <a:avLst/>
              </a:prstGeom>
              <a:ln>
                <a:gradFill>
                  <a:gsLst>
                    <a:gs pos="0">
                      <a:srgbClr val="FF0000"/>
                    </a:gs>
                    <a:gs pos="74000">
                      <a:srgbClr val="FFC000"/>
                    </a:gs>
                    <a:gs pos="83000">
                      <a:srgbClr val="FFC000"/>
                    </a:gs>
                    <a:gs pos="100000">
                      <a:srgbClr val="FFC000"/>
                    </a:gs>
                  </a:gsLst>
                  <a:lin ang="5400000" scaled="1"/>
                </a:gra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120">
                <a:extLst>
                  <a:ext uri="{FF2B5EF4-FFF2-40B4-BE49-F238E27FC236}">
                    <a16:creationId xmlns:a16="http://schemas.microsoft.com/office/drawing/2014/main" id="{CDA9118D-848E-0542-82C3-4BDBB09DD8B9}"/>
                  </a:ext>
                </a:extLst>
              </p:cNvPr>
              <p:cNvCxnSpPr/>
              <p:nvPr/>
            </p:nvCxnSpPr>
            <p:spPr>
              <a:xfrm>
                <a:off x="4624816" y="3818828"/>
                <a:ext cx="0" cy="221190"/>
              </a:xfrm>
              <a:prstGeom prst="line">
                <a:avLst/>
              </a:prstGeom>
              <a:ln>
                <a:gradFill>
                  <a:gsLst>
                    <a:gs pos="10000">
                      <a:srgbClr val="7030A0"/>
                    </a:gs>
                    <a:gs pos="90000">
                      <a:srgbClr val="FF0000"/>
                    </a:gs>
                  </a:gsLst>
                  <a:lin ang="5400000" scaled="1"/>
                </a:gra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Arc 121">
                <a:extLst>
                  <a:ext uri="{FF2B5EF4-FFF2-40B4-BE49-F238E27FC236}">
                    <a16:creationId xmlns:a16="http://schemas.microsoft.com/office/drawing/2014/main" id="{1BE0D9C6-3C5F-664F-A87D-21C22502812D}"/>
                  </a:ext>
                </a:extLst>
              </p:cNvPr>
              <p:cNvSpPr/>
              <p:nvPr/>
            </p:nvSpPr>
            <p:spPr>
              <a:xfrm rot="14488575">
                <a:off x="3725555" y="3472286"/>
                <a:ext cx="743812" cy="582304"/>
              </a:xfrm>
              <a:prstGeom prst="arc">
                <a:avLst>
                  <a:gd name="adj1" fmla="val 13674444"/>
                  <a:gd name="adj2" fmla="val 706913"/>
                </a:avLst>
              </a:prstGeom>
              <a:ln>
                <a:gradFill>
                  <a:gsLst>
                    <a:gs pos="0">
                      <a:srgbClr val="FFC000"/>
                    </a:gs>
                    <a:gs pos="90000">
                      <a:srgbClr val="7030A0"/>
                    </a:gs>
                  </a:gsLst>
                  <a:lin ang="5400000" scaled="1"/>
                </a:gra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387"/>
              </a:p>
            </p:txBody>
          </p:sp>
          <p:sp>
            <p:nvSpPr>
              <p:cNvPr id="87" name="立方体 3">
                <a:extLst>
                  <a:ext uri="{FF2B5EF4-FFF2-40B4-BE49-F238E27FC236}">
                    <a16:creationId xmlns:a16="http://schemas.microsoft.com/office/drawing/2014/main" id="{818F6813-6A82-D344-BF67-7704EF7CC65F}"/>
                  </a:ext>
                </a:extLst>
              </p:cNvPr>
              <p:cNvSpPr/>
              <p:nvPr/>
            </p:nvSpPr>
            <p:spPr>
              <a:xfrm>
                <a:off x="4038518" y="2885762"/>
                <a:ext cx="672737" cy="12409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387"/>
              </a:p>
            </p:txBody>
          </p:sp>
          <p:sp>
            <p:nvSpPr>
              <p:cNvPr id="88" name="立方体 4">
                <a:extLst>
                  <a:ext uri="{FF2B5EF4-FFF2-40B4-BE49-F238E27FC236}">
                    <a16:creationId xmlns:a16="http://schemas.microsoft.com/office/drawing/2014/main" id="{3C2D0AD8-FD7B-C74C-AEB7-99F572287B9D}"/>
                  </a:ext>
                </a:extLst>
              </p:cNvPr>
              <p:cNvSpPr/>
              <p:nvPr/>
            </p:nvSpPr>
            <p:spPr>
              <a:xfrm>
                <a:off x="4043752" y="3286237"/>
                <a:ext cx="672737" cy="124097"/>
              </a:xfrm>
              <a:prstGeom prst="cub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387" dirty="0"/>
              </a:p>
            </p:txBody>
          </p:sp>
          <p:sp>
            <p:nvSpPr>
              <p:cNvPr id="89" name="立方体 5">
                <a:extLst>
                  <a:ext uri="{FF2B5EF4-FFF2-40B4-BE49-F238E27FC236}">
                    <a16:creationId xmlns:a16="http://schemas.microsoft.com/office/drawing/2014/main" id="{328E752D-2754-BC41-BBA4-ACFCA31B8A96}"/>
                  </a:ext>
                </a:extLst>
              </p:cNvPr>
              <p:cNvSpPr/>
              <p:nvPr/>
            </p:nvSpPr>
            <p:spPr>
              <a:xfrm>
                <a:off x="4033737" y="3681277"/>
                <a:ext cx="672737" cy="124097"/>
              </a:xfrm>
              <a:prstGeom prst="cub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387"/>
              </a:p>
            </p:txBody>
          </p:sp>
          <p:sp>
            <p:nvSpPr>
              <p:cNvPr id="90" name="立方体 6">
                <a:extLst>
                  <a:ext uri="{FF2B5EF4-FFF2-40B4-BE49-F238E27FC236}">
                    <a16:creationId xmlns:a16="http://schemas.microsoft.com/office/drawing/2014/main" id="{5C9173B2-17CF-B74E-9809-DE8027639388}"/>
                  </a:ext>
                </a:extLst>
              </p:cNvPr>
              <p:cNvSpPr/>
              <p:nvPr/>
            </p:nvSpPr>
            <p:spPr>
              <a:xfrm>
                <a:off x="4020778" y="4049038"/>
                <a:ext cx="672737" cy="124097"/>
              </a:xfrm>
              <a:prstGeom prst="cub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387"/>
              </a:p>
            </p:txBody>
          </p:sp>
          <p:sp>
            <p:nvSpPr>
              <p:cNvPr id="91" name="Rectangle: Rounded Corners 131">
                <a:extLst>
                  <a:ext uri="{FF2B5EF4-FFF2-40B4-BE49-F238E27FC236}">
                    <a16:creationId xmlns:a16="http://schemas.microsoft.com/office/drawing/2014/main" id="{D377A92B-E392-3F41-8B2C-20B1506A5703}"/>
                  </a:ext>
                </a:extLst>
              </p:cNvPr>
              <p:cNvSpPr/>
              <p:nvPr/>
            </p:nvSpPr>
            <p:spPr>
              <a:xfrm>
                <a:off x="3420234" y="2381577"/>
                <a:ext cx="2106692" cy="1837858"/>
              </a:xfrm>
              <a:prstGeom prst="roundRect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87"/>
              </a:p>
            </p:txBody>
          </p:sp>
        </p:grpSp>
        <p:cxnSp>
          <p:nvCxnSpPr>
            <p:cNvPr id="27" name="直线箭头连接符 33">
              <a:extLst>
                <a:ext uri="{FF2B5EF4-FFF2-40B4-BE49-F238E27FC236}">
                  <a16:creationId xmlns:a16="http://schemas.microsoft.com/office/drawing/2014/main" id="{B124B303-83A0-E24C-A970-B99AA7C042BA}"/>
                </a:ext>
              </a:extLst>
            </p:cNvPr>
            <p:cNvCxnSpPr>
              <a:cxnSpLocks/>
            </p:cNvCxnSpPr>
            <p:nvPr/>
          </p:nvCxnSpPr>
          <p:spPr>
            <a:xfrm>
              <a:off x="5543038" y="3461581"/>
              <a:ext cx="354923" cy="9801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149">
              <a:extLst>
                <a:ext uri="{FF2B5EF4-FFF2-40B4-BE49-F238E27FC236}">
                  <a16:creationId xmlns:a16="http://schemas.microsoft.com/office/drawing/2014/main" id="{1A2305FA-5135-5847-B48C-5C78B01C7DB8}"/>
                </a:ext>
              </a:extLst>
            </p:cNvPr>
            <p:cNvSpPr txBox="1"/>
            <p:nvPr/>
          </p:nvSpPr>
          <p:spPr>
            <a:xfrm>
              <a:off x="9681710" y="2626562"/>
              <a:ext cx="1357101" cy="303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70" dirty="0"/>
                <a:t>feature map</a:t>
              </a:r>
            </a:p>
          </p:txBody>
        </p:sp>
        <p:grpSp>
          <p:nvGrpSpPr>
            <p:cNvPr id="29" name="Group 3">
              <a:extLst>
                <a:ext uri="{FF2B5EF4-FFF2-40B4-BE49-F238E27FC236}">
                  <a16:creationId xmlns:a16="http://schemas.microsoft.com/office/drawing/2014/main" id="{64AD14C9-DCED-CF47-8618-95B0451416D7}"/>
                </a:ext>
              </a:extLst>
            </p:cNvPr>
            <p:cNvGrpSpPr/>
            <p:nvPr/>
          </p:nvGrpSpPr>
          <p:grpSpPr>
            <a:xfrm>
              <a:off x="8843065" y="2191635"/>
              <a:ext cx="849086" cy="872828"/>
              <a:chOff x="9424564" y="2534542"/>
              <a:chExt cx="849086" cy="872828"/>
            </a:xfrm>
          </p:grpSpPr>
          <p:sp>
            <p:nvSpPr>
              <p:cNvPr id="74" name="Cube 148">
                <a:extLst>
                  <a:ext uri="{FF2B5EF4-FFF2-40B4-BE49-F238E27FC236}">
                    <a16:creationId xmlns:a16="http://schemas.microsoft.com/office/drawing/2014/main" id="{2327F037-573C-7244-AA1D-E905DFE6C271}"/>
                  </a:ext>
                </a:extLst>
              </p:cNvPr>
              <p:cNvSpPr/>
              <p:nvPr/>
            </p:nvSpPr>
            <p:spPr>
              <a:xfrm>
                <a:off x="9424564" y="2534542"/>
                <a:ext cx="849086" cy="872828"/>
              </a:xfrm>
              <a:prstGeom prst="cube">
                <a:avLst>
                  <a:gd name="adj" fmla="val 23768"/>
                </a:avLst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87" dirty="0"/>
              </a:p>
            </p:txBody>
          </p:sp>
          <p:grpSp>
            <p:nvGrpSpPr>
              <p:cNvPr id="75" name="Group 168">
                <a:extLst>
                  <a:ext uri="{FF2B5EF4-FFF2-40B4-BE49-F238E27FC236}">
                    <a16:creationId xmlns:a16="http://schemas.microsoft.com/office/drawing/2014/main" id="{BF41238C-89A3-5E45-A017-B76016339BC7}"/>
                  </a:ext>
                </a:extLst>
              </p:cNvPr>
              <p:cNvGrpSpPr/>
              <p:nvPr/>
            </p:nvGrpSpPr>
            <p:grpSpPr>
              <a:xfrm>
                <a:off x="9424564" y="2750575"/>
                <a:ext cx="633836" cy="656795"/>
                <a:chOff x="10425827" y="3531520"/>
                <a:chExt cx="1208755" cy="1214578"/>
              </a:xfrm>
            </p:grpSpPr>
            <p:sp>
              <p:nvSpPr>
                <p:cNvPr id="76" name="Rectangle 154">
                  <a:extLst>
                    <a:ext uri="{FF2B5EF4-FFF2-40B4-BE49-F238E27FC236}">
                      <a16:creationId xmlns:a16="http://schemas.microsoft.com/office/drawing/2014/main" id="{DCBD5523-EAA6-264A-A889-EBB544F30898}"/>
                    </a:ext>
                  </a:extLst>
                </p:cNvPr>
                <p:cNvSpPr/>
                <p:nvPr/>
              </p:nvSpPr>
              <p:spPr>
                <a:xfrm>
                  <a:off x="10425827" y="3531520"/>
                  <a:ext cx="1208755" cy="121457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387"/>
                </a:p>
              </p:txBody>
            </p:sp>
            <p:sp>
              <p:nvSpPr>
                <p:cNvPr id="77" name="Rectangle 155">
                  <a:extLst>
                    <a:ext uri="{FF2B5EF4-FFF2-40B4-BE49-F238E27FC236}">
                      <a16:creationId xmlns:a16="http://schemas.microsoft.com/office/drawing/2014/main" id="{0DCD21F5-F33C-6E4E-9FE0-ED3ACB3B1B3D}"/>
                    </a:ext>
                  </a:extLst>
                </p:cNvPr>
                <p:cNvSpPr/>
                <p:nvPr/>
              </p:nvSpPr>
              <p:spPr>
                <a:xfrm>
                  <a:off x="10548137" y="4179709"/>
                  <a:ext cx="819757" cy="556268"/>
                </a:xfrm>
                <a:prstGeom prst="rect">
                  <a:avLst/>
                </a:prstGeom>
                <a:noFill/>
                <a:ln w="127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387"/>
                </a:p>
              </p:txBody>
            </p:sp>
            <p:sp>
              <p:nvSpPr>
                <p:cNvPr id="78" name="Rectangle 156">
                  <a:extLst>
                    <a:ext uri="{FF2B5EF4-FFF2-40B4-BE49-F238E27FC236}">
                      <a16:creationId xmlns:a16="http://schemas.microsoft.com/office/drawing/2014/main" id="{B035EC77-C4F7-3245-B04F-0B4A742C9627}"/>
                    </a:ext>
                  </a:extLst>
                </p:cNvPr>
                <p:cNvSpPr/>
                <p:nvPr/>
              </p:nvSpPr>
              <p:spPr>
                <a:xfrm>
                  <a:off x="10437062" y="3840943"/>
                  <a:ext cx="550088" cy="479901"/>
                </a:xfrm>
                <a:prstGeom prst="rect">
                  <a:avLst/>
                </a:prstGeom>
                <a:noFill/>
                <a:ln w="12700">
                  <a:solidFill>
                    <a:srgbClr val="3507F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387"/>
                </a:p>
              </p:txBody>
            </p:sp>
            <p:sp>
              <p:nvSpPr>
                <p:cNvPr id="79" name="Rectangle 158">
                  <a:extLst>
                    <a:ext uri="{FF2B5EF4-FFF2-40B4-BE49-F238E27FC236}">
                      <a16:creationId xmlns:a16="http://schemas.microsoft.com/office/drawing/2014/main" id="{D25081AD-7F98-6F4A-8276-272860C99A9D}"/>
                    </a:ext>
                  </a:extLst>
                </p:cNvPr>
                <p:cNvSpPr/>
                <p:nvPr/>
              </p:nvSpPr>
              <p:spPr>
                <a:xfrm>
                  <a:off x="10968829" y="3774408"/>
                  <a:ext cx="660275" cy="535888"/>
                </a:xfrm>
                <a:prstGeom prst="rect">
                  <a:avLst/>
                </a:prstGeom>
                <a:noFill/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387"/>
                </a:p>
              </p:txBody>
            </p:sp>
            <p:sp>
              <p:nvSpPr>
                <p:cNvPr id="80" name="Rectangle 159">
                  <a:extLst>
                    <a:ext uri="{FF2B5EF4-FFF2-40B4-BE49-F238E27FC236}">
                      <a16:creationId xmlns:a16="http://schemas.microsoft.com/office/drawing/2014/main" id="{20BE7FD5-CEB4-5549-A581-78B41241D43A}"/>
                    </a:ext>
                  </a:extLst>
                </p:cNvPr>
                <p:cNvSpPr/>
                <p:nvPr/>
              </p:nvSpPr>
              <p:spPr>
                <a:xfrm>
                  <a:off x="10760411" y="3653409"/>
                  <a:ext cx="446396" cy="164179"/>
                </a:xfrm>
                <a:prstGeom prst="rect">
                  <a:avLst/>
                </a:prstGeom>
                <a:noFill/>
                <a:ln w="127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387"/>
                </a:p>
              </p:txBody>
            </p:sp>
          </p:grpSp>
        </p:grpSp>
        <p:cxnSp>
          <p:nvCxnSpPr>
            <p:cNvPr id="30" name="直线箭头连接符 39">
              <a:extLst>
                <a:ext uri="{FF2B5EF4-FFF2-40B4-BE49-F238E27FC236}">
                  <a16:creationId xmlns:a16="http://schemas.microsoft.com/office/drawing/2014/main" id="{0CE335D0-12C7-244E-AB16-10AE60612908}"/>
                </a:ext>
              </a:extLst>
            </p:cNvPr>
            <p:cNvCxnSpPr>
              <a:cxnSpLocks/>
            </p:cNvCxnSpPr>
            <p:nvPr/>
          </p:nvCxnSpPr>
          <p:spPr>
            <a:xfrm>
              <a:off x="8907201" y="3120382"/>
              <a:ext cx="0" cy="290946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170">
              <a:extLst>
                <a:ext uri="{FF2B5EF4-FFF2-40B4-BE49-F238E27FC236}">
                  <a16:creationId xmlns:a16="http://schemas.microsoft.com/office/drawing/2014/main" id="{9899B7DC-997D-764D-BEA9-BF68DD5BF81F}"/>
                </a:ext>
              </a:extLst>
            </p:cNvPr>
            <p:cNvSpPr txBox="1"/>
            <p:nvPr/>
          </p:nvSpPr>
          <p:spPr>
            <a:xfrm>
              <a:off x="8944924" y="3132358"/>
              <a:ext cx="1019332" cy="303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70" dirty="0"/>
                <a:t>ROI Align</a:t>
              </a:r>
            </a:p>
          </p:txBody>
        </p:sp>
        <p:cxnSp>
          <p:nvCxnSpPr>
            <p:cNvPr id="32" name="直线箭头连接符 33">
              <a:extLst>
                <a:ext uri="{FF2B5EF4-FFF2-40B4-BE49-F238E27FC236}">
                  <a16:creationId xmlns:a16="http://schemas.microsoft.com/office/drawing/2014/main" id="{C3B709B1-2A85-7043-9C68-9ABF52F4AD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06951" y="1314450"/>
              <a:ext cx="407083" cy="576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线箭头连接符 33">
              <a:extLst>
                <a:ext uri="{FF2B5EF4-FFF2-40B4-BE49-F238E27FC236}">
                  <a16:creationId xmlns:a16="http://schemas.microsoft.com/office/drawing/2014/main" id="{C43B1D43-37E0-F445-84D4-64853542A537}"/>
                </a:ext>
              </a:extLst>
            </p:cNvPr>
            <p:cNvCxnSpPr>
              <a:cxnSpLocks/>
            </p:cNvCxnSpPr>
            <p:nvPr/>
          </p:nvCxnSpPr>
          <p:spPr>
            <a:xfrm>
              <a:off x="9163226" y="3748426"/>
              <a:ext cx="354923" cy="9801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线箭头连接符 33">
              <a:extLst>
                <a:ext uri="{FF2B5EF4-FFF2-40B4-BE49-F238E27FC236}">
                  <a16:creationId xmlns:a16="http://schemas.microsoft.com/office/drawing/2014/main" id="{900D37B3-5251-784B-AE81-92B45DF94357}"/>
                </a:ext>
              </a:extLst>
            </p:cNvPr>
            <p:cNvCxnSpPr>
              <a:cxnSpLocks/>
            </p:cNvCxnSpPr>
            <p:nvPr/>
          </p:nvCxnSpPr>
          <p:spPr>
            <a:xfrm>
              <a:off x="11335336" y="3780232"/>
              <a:ext cx="354923" cy="9801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7">
              <a:extLst>
                <a:ext uri="{FF2B5EF4-FFF2-40B4-BE49-F238E27FC236}">
                  <a16:creationId xmlns:a16="http://schemas.microsoft.com/office/drawing/2014/main" id="{233B92F0-0BB3-5E4F-B0BE-8B71FA612038}"/>
                </a:ext>
              </a:extLst>
            </p:cNvPr>
            <p:cNvSpPr txBox="1"/>
            <p:nvPr/>
          </p:nvSpPr>
          <p:spPr>
            <a:xfrm>
              <a:off x="10229923" y="3034373"/>
              <a:ext cx="1460333" cy="300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70" dirty="0"/>
                <a:t>Gram Matrices</a:t>
              </a:r>
            </a:p>
          </p:txBody>
        </p:sp>
        <p:cxnSp>
          <p:nvCxnSpPr>
            <p:cNvPr id="36" name="直线箭头连接符 33">
              <a:extLst>
                <a:ext uri="{FF2B5EF4-FFF2-40B4-BE49-F238E27FC236}">
                  <a16:creationId xmlns:a16="http://schemas.microsoft.com/office/drawing/2014/main" id="{8AC32D8F-8B46-824B-9837-EB660F0CDBB7}"/>
                </a:ext>
              </a:extLst>
            </p:cNvPr>
            <p:cNvCxnSpPr>
              <a:cxnSpLocks/>
            </p:cNvCxnSpPr>
            <p:nvPr/>
          </p:nvCxnSpPr>
          <p:spPr>
            <a:xfrm>
              <a:off x="9964452" y="3775332"/>
              <a:ext cx="354923" cy="9801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or: Elbow 18">
              <a:extLst>
                <a:ext uri="{FF2B5EF4-FFF2-40B4-BE49-F238E27FC236}">
                  <a16:creationId xmlns:a16="http://schemas.microsoft.com/office/drawing/2014/main" id="{112C9523-57CB-534B-886B-7E45F5BBEB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32645" y="2793977"/>
              <a:ext cx="2095655" cy="1771265"/>
            </a:xfrm>
            <a:prstGeom prst="bentConnector3">
              <a:avLst>
                <a:gd name="adj1" fmla="val 50000"/>
              </a:avLst>
            </a:prstGeom>
            <a:ln w="22225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1">
              <a:extLst>
                <a:ext uri="{FF2B5EF4-FFF2-40B4-BE49-F238E27FC236}">
                  <a16:creationId xmlns:a16="http://schemas.microsoft.com/office/drawing/2014/main" id="{DDB0B054-DD87-7244-8FD4-D6203E7997FA}"/>
                </a:ext>
              </a:extLst>
            </p:cNvPr>
            <p:cNvGrpSpPr/>
            <p:nvPr/>
          </p:nvGrpSpPr>
          <p:grpSpPr>
            <a:xfrm>
              <a:off x="5954380" y="1771727"/>
              <a:ext cx="686650" cy="974458"/>
              <a:chOff x="6149583" y="2053393"/>
              <a:chExt cx="686650" cy="713123"/>
            </a:xfrm>
          </p:grpSpPr>
          <p:cxnSp>
            <p:nvCxnSpPr>
              <p:cNvPr id="70" name="直线箭头连接符 33">
                <a:extLst>
                  <a:ext uri="{FF2B5EF4-FFF2-40B4-BE49-F238E27FC236}">
                    <a16:creationId xmlns:a16="http://schemas.microsoft.com/office/drawing/2014/main" id="{A72A03CA-CA2C-A94F-A695-6E370BE7C5F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485952" y="2060230"/>
                <a:ext cx="12177" cy="706286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线箭头连接符 33">
                <a:extLst>
                  <a:ext uri="{FF2B5EF4-FFF2-40B4-BE49-F238E27FC236}">
                    <a16:creationId xmlns:a16="http://schemas.microsoft.com/office/drawing/2014/main" id="{405A6829-FF2F-144B-91BF-E9EF6A804C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63961" y="2060229"/>
                <a:ext cx="0" cy="428120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线箭头连接符 33">
                <a:extLst>
                  <a:ext uri="{FF2B5EF4-FFF2-40B4-BE49-F238E27FC236}">
                    <a16:creationId xmlns:a16="http://schemas.microsoft.com/office/drawing/2014/main" id="{2C2A9AC1-49EA-1F43-A838-050DE988D4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15970" y="2053393"/>
                <a:ext cx="0" cy="428120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103">
                <a:extLst>
                  <a:ext uri="{FF2B5EF4-FFF2-40B4-BE49-F238E27FC236}">
                    <a16:creationId xmlns:a16="http://schemas.microsoft.com/office/drawing/2014/main" id="{074F3082-AAE1-DB4A-932D-F6276BC68B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49583" y="2478016"/>
                <a:ext cx="686650" cy="0"/>
              </a:xfrm>
              <a:prstGeom prst="line">
                <a:avLst/>
              </a:prstGeom>
              <a:ln w="2222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Cube 6">
              <a:extLst>
                <a:ext uri="{FF2B5EF4-FFF2-40B4-BE49-F238E27FC236}">
                  <a16:creationId xmlns:a16="http://schemas.microsoft.com/office/drawing/2014/main" id="{ADCACE8E-ADAB-4545-87B3-B4B430648322}"/>
                </a:ext>
              </a:extLst>
            </p:cNvPr>
            <p:cNvSpPr/>
            <p:nvPr/>
          </p:nvSpPr>
          <p:spPr>
            <a:xfrm>
              <a:off x="8178502" y="3465839"/>
              <a:ext cx="405000" cy="418043"/>
            </a:xfrm>
            <a:prstGeom prst="cube">
              <a:avLst>
                <a:gd name="adj" fmla="val 63135"/>
              </a:avLst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87"/>
            </a:p>
          </p:txBody>
        </p:sp>
        <p:sp>
          <p:nvSpPr>
            <p:cNvPr id="40" name="Cube 109">
              <a:extLst>
                <a:ext uri="{FF2B5EF4-FFF2-40B4-BE49-F238E27FC236}">
                  <a16:creationId xmlns:a16="http://schemas.microsoft.com/office/drawing/2014/main" id="{BB6F0605-5D33-B44F-80E2-3DAB2D2FF263}"/>
                </a:ext>
              </a:extLst>
            </p:cNvPr>
            <p:cNvSpPr/>
            <p:nvPr/>
          </p:nvSpPr>
          <p:spPr>
            <a:xfrm>
              <a:off x="8632667" y="3844522"/>
              <a:ext cx="405000" cy="418043"/>
            </a:xfrm>
            <a:prstGeom prst="cube">
              <a:avLst>
                <a:gd name="adj" fmla="val 63135"/>
              </a:avLst>
            </a:prstGeom>
            <a:pattFill prst="pct5">
              <a:fgClr>
                <a:srgbClr val="FFC000"/>
              </a:fgClr>
              <a:bgClr>
                <a:schemeClr val="bg1"/>
              </a:bgClr>
            </a:patt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87"/>
            </a:p>
          </p:txBody>
        </p:sp>
        <p:sp>
          <p:nvSpPr>
            <p:cNvPr id="41" name="Cube 110">
              <a:extLst>
                <a:ext uri="{FF2B5EF4-FFF2-40B4-BE49-F238E27FC236}">
                  <a16:creationId xmlns:a16="http://schemas.microsoft.com/office/drawing/2014/main" id="{84CD85D1-B7C2-E441-AA92-C8EA0A8D4FF2}"/>
                </a:ext>
              </a:extLst>
            </p:cNvPr>
            <p:cNvSpPr/>
            <p:nvPr/>
          </p:nvSpPr>
          <p:spPr>
            <a:xfrm>
              <a:off x="8189234" y="3857430"/>
              <a:ext cx="405000" cy="418043"/>
            </a:xfrm>
            <a:prstGeom prst="cube">
              <a:avLst>
                <a:gd name="adj" fmla="val 63135"/>
              </a:avLst>
            </a:prstGeom>
            <a:pattFill prst="pct5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87"/>
            </a:p>
          </p:txBody>
        </p:sp>
        <p:sp>
          <p:nvSpPr>
            <p:cNvPr id="42" name="Cube 111">
              <a:extLst>
                <a:ext uri="{FF2B5EF4-FFF2-40B4-BE49-F238E27FC236}">
                  <a16:creationId xmlns:a16="http://schemas.microsoft.com/office/drawing/2014/main" id="{F6F90F06-2AE9-1A4D-A818-6B27F7CD52BA}"/>
                </a:ext>
              </a:extLst>
            </p:cNvPr>
            <p:cNvSpPr/>
            <p:nvPr/>
          </p:nvSpPr>
          <p:spPr>
            <a:xfrm>
              <a:off x="8651758" y="3445347"/>
              <a:ext cx="405000" cy="418043"/>
            </a:xfrm>
            <a:prstGeom prst="cube">
              <a:avLst>
                <a:gd name="adj" fmla="val 63135"/>
              </a:avLst>
            </a:prstGeom>
            <a:pattFill prst="pct5">
              <a:fgClr>
                <a:srgbClr val="7030A0"/>
              </a:fgClr>
              <a:bgClr>
                <a:schemeClr val="bg1"/>
              </a:bgClr>
            </a:patt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87"/>
            </a:p>
          </p:txBody>
        </p:sp>
        <p:grpSp>
          <p:nvGrpSpPr>
            <p:cNvPr id="43" name="Group 35">
              <a:extLst>
                <a:ext uri="{FF2B5EF4-FFF2-40B4-BE49-F238E27FC236}">
                  <a16:creationId xmlns:a16="http://schemas.microsoft.com/office/drawing/2014/main" id="{E8AC59D9-24D0-6640-924A-59193AA61FBD}"/>
                </a:ext>
              </a:extLst>
            </p:cNvPr>
            <p:cNvGrpSpPr/>
            <p:nvPr/>
          </p:nvGrpSpPr>
          <p:grpSpPr>
            <a:xfrm>
              <a:off x="10337454" y="3320824"/>
              <a:ext cx="945951" cy="910223"/>
              <a:chOff x="10337444" y="3320814"/>
              <a:chExt cx="945951" cy="910223"/>
            </a:xfrm>
          </p:grpSpPr>
          <p:grpSp>
            <p:nvGrpSpPr>
              <p:cNvPr id="58" name="Group 21">
                <a:extLst>
                  <a:ext uri="{FF2B5EF4-FFF2-40B4-BE49-F238E27FC236}">
                    <a16:creationId xmlns:a16="http://schemas.microsoft.com/office/drawing/2014/main" id="{EEBBABA9-28D0-4247-925B-A860D259713B}"/>
                  </a:ext>
                </a:extLst>
              </p:cNvPr>
              <p:cNvGrpSpPr/>
              <p:nvPr/>
            </p:nvGrpSpPr>
            <p:grpSpPr>
              <a:xfrm>
                <a:off x="10337444" y="3329680"/>
                <a:ext cx="414699" cy="396963"/>
                <a:chOff x="10692811" y="3776172"/>
                <a:chExt cx="414699" cy="396963"/>
              </a:xfrm>
            </p:grpSpPr>
            <p:pic>
              <p:nvPicPr>
                <p:cNvPr id="68" name="Picture 19">
                  <a:extLst>
                    <a:ext uri="{FF2B5EF4-FFF2-40B4-BE49-F238E27FC236}">
                      <a16:creationId xmlns:a16="http://schemas.microsoft.com/office/drawing/2014/main" id="{6F6266CF-C496-1149-BF60-902C74835B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/>
                <a:srcRect r="39523" b="43138"/>
                <a:stretch/>
              </p:blipFill>
              <p:spPr>
                <a:xfrm>
                  <a:off x="10692811" y="3777835"/>
                  <a:ext cx="414699" cy="393988"/>
                </a:xfrm>
                <a:prstGeom prst="rect">
                  <a:avLst/>
                </a:prstGeom>
              </p:spPr>
            </p:pic>
            <p:sp>
              <p:nvSpPr>
                <p:cNvPr id="69" name="Rectangle 20">
                  <a:extLst>
                    <a:ext uri="{FF2B5EF4-FFF2-40B4-BE49-F238E27FC236}">
                      <a16:creationId xmlns:a16="http://schemas.microsoft.com/office/drawing/2014/main" id="{2FEE9AAB-9250-1949-83D4-C2ED85C654B9}"/>
                    </a:ext>
                  </a:extLst>
                </p:cNvPr>
                <p:cNvSpPr/>
                <p:nvPr/>
              </p:nvSpPr>
              <p:spPr>
                <a:xfrm>
                  <a:off x="10705978" y="3776172"/>
                  <a:ext cx="401532" cy="396963"/>
                </a:xfrm>
                <a:prstGeom prst="rect">
                  <a:avLst/>
                </a:prstGeom>
                <a:noFill/>
                <a:ln w="222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387"/>
                </a:p>
              </p:txBody>
            </p:sp>
          </p:grpSp>
          <p:grpSp>
            <p:nvGrpSpPr>
              <p:cNvPr id="59" name="Group 22">
                <a:extLst>
                  <a:ext uri="{FF2B5EF4-FFF2-40B4-BE49-F238E27FC236}">
                    <a16:creationId xmlns:a16="http://schemas.microsoft.com/office/drawing/2014/main" id="{D5503497-9754-CB42-A5A9-A5AB60020D65}"/>
                  </a:ext>
                </a:extLst>
              </p:cNvPr>
              <p:cNvGrpSpPr/>
              <p:nvPr/>
            </p:nvGrpSpPr>
            <p:grpSpPr>
              <a:xfrm>
                <a:off x="10353604" y="3812280"/>
                <a:ext cx="408179" cy="418757"/>
                <a:chOff x="10224394" y="4587858"/>
                <a:chExt cx="408179" cy="418757"/>
              </a:xfrm>
            </p:grpSpPr>
            <p:pic>
              <p:nvPicPr>
                <p:cNvPr id="66" name="Picture 117">
                  <a:extLst>
                    <a:ext uri="{FF2B5EF4-FFF2-40B4-BE49-F238E27FC236}">
                      <a16:creationId xmlns:a16="http://schemas.microsoft.com/office/drawing/2014/main" id="{A47EFCA8-CFD7-544E-8B27-7D138AAC0F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/>
                <a:srcRect l="41443" t="39564"/>
                <a:stretch/>
              </p:blipFill>
              <p:spPr>
                <a:xfrm>
                  <a:off x="10231041" y="4587858"/>
                  <a:ext cx="401532" cy="418757"/>
                </a:xfrm>
                <a:prstGeom prst="rect">
                  <a:avLst/>
                </a:prstGeom>
              </p:spPr>
            </p:pic>
            <p:sp>
              <p:nvSpPr>
                <p:cNvPr id="67" name="Rectangle 127">
                  <a:extLst>
                    <a:ext uri="{FF2B5EF4-FFF2-40B4-BE49-F238E27FC236}">
                      <a16:creationId xmlns:a16="http://schemas.microsoft.com/office/drawing/2014/main" id="{C87EDB8A-5E67-B247-B382-CD3D67FC9B5D}"/>
                    </a:ext>
                  </a:extLst>
                </p:cNvPr>
                <p:cNvSpPr/>
                <p:nvPr/>
              </p:nvSpPr>
              <p:spPr>
                <a:xfrm>
                  <a:off x="10224394" y="4594461"/>
                  <a:ext cx="401532" cy="396963"/>
                </a:xfrm>
                <a:prstGeom prst="rect">
                  <a:avLst/>
                </a:prstGeom>
                <a:noFill/>
                <a:ln w="222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387"/>
                </a:p>
              </p:txBody>
            </p:sp>
          </p:grpSp>
          <p:grpSp>
            <p:nvGrpSpPr>
              <p:cNvPr id="60" name="Group 23">
                <a:extLst>
                  <a:ext uri="{FF2B5EF4-FFF2-40B4-BE49-F238E27FC236}">
                    <a16:creationId xmlns:a16="http://schemas.microsoft.com/office/drawing/2014/main" id="{D43DE751-BDCA-C340-8A93-4DC34C7B67DB}"/>
                  </a:ext>
                </a:extLst>
              </p:cNvPr>
              <p:cNvGrpSpPr/>
              <p:nvPr/>
            </p:nvGrpSpPr>
            <p:grpSpPr>
              <a:xfrm>
                <a:off x="10865872" y="3809999"/>
                <a:ext cx="417523" cy="409031"/>
                <a:chOff x="11380375" y="4143809"/>
                <a:chExt cx="417523" cy="409031"/>
              </a:xfrm>
            </p:grpSpPr>
            <p:pic>
              <p:nvPicPr>
                <p:cNvPr id="64" name="Picture 113">
                  <a:extLst>
                    <a:ext uri="{FF2B5EF4-FFF2-40B4-BE49-F238E27FC236}">
                      <a16:creationId xmlns:a16="http://schemas.microsoft.com/office/drawing/2014/main" id="{0DF40990-631E-2746-9599-D429AC13B2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/>
                <a:srcRect l="39320" b="41614"/>
                <a:stretch/>
              </p:blipFill>
              <p:spPr>
                <a:xfrm>
                  <a:off x="11381809" y="4143809"/>
                  <a:ext cx="416089" cy="404549"/>
                </a:xfrm>
                <a:prstGeom prst="rect">
                  <a:avLst/>
                </a:prstGeom>
              </p:spPr>
            </p:pic>
            <p:sp>
              <p:nvSpPr>
                <p:cNvPr id="65" name="Rectangle 128">
                  <a:extLst>
                    <a:ext uri="{FF2B5EF4-FFF2-40B4-BE49-F238E27FC236}">
                      <a16:creationId xmlns:a16="http://schemas.microsoft.com/office/drawing/2014/main" id="{E699C169-9F6C-884A-B6D1-A1411519E99D}"/>
                    </a:ext>
                  </a:extLst>
                </p:cNvPr>
                <p:cNvSpPr/>
                <p:nvPr/>
              </p:nvSpPr>
              <p:spPr>
                <a:xfrm>
                  <a:off x="11380375" y="4155877"/>
                  <a:ext cx="401532" cy="396963"/>
                </a:xfrm>
                <a:prstGeom prst="rect">
                  <a:avLst/>
                </a:prstGeom>
                <a:noFill/>
                <a:ln w="22225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387"/>
                </a:p>
              </p:txBody>
            </p:sp>
          </p:grpSp>
          <p:grpSp>
            <p:nvGrpSpPr>
              <p:cNvPr id="61" name="Group 24">
                <a:extLst>
                  <a:ext uri="{FF2B5EF4-FFF2-40B4-BE49-F238E27FC236}">
                    <a16:creationId xmlns:a16="http://schemas.microsoft.com/office/drawing/2014/main" id="{7D8C7866-C99B-CE43-BEE2-6A7C42DD6B1C}"/>
                  </a:ext>
                </a:extLst>
              </p:cNvPr>
              <p:cNvGrpSpPr/>
              <p:nvPr/>
            </p:nvGrpSpPr>
            <p:grpSpPr>
              <a:xfrm>
                <a:off x="10855679" y="3320814"/>
                <a:ext cx="414699" cy="422266"/>
                <a:chOff x="11310517" y="3476961"/>
                <a:chExt cx="414699" cy="422266"/>
              </a:xfrm>
            </p:grpSpPr>
            <p:pic>
              <p:nvPicPr>
                <p:cNvPr id="62" name="Picture 122">
                  <a:extLst>
                    <a:ext uri="{FF2B5EF4-FFF2-40B4-BE49-F238E27FC236}">
                      <a16:creationId xmlns:a16="http://schemas.microsoft.com/office/drawing/2014/main" id="{29EA616D-B0BB-B040-BFB9-ABACB655B0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/>
                <a:srcRect t="39058" r="39523"/>
                <a:stretch/>
              </p:blipFill>
              <p:spPr>
                <a:xfrm>
                  <a:off x="11310517" y="3476961"/>
                  <a:ext cx="414699" cy="422266"/>
                </a:xfrm>
                <a:prstGeom prst="rect">
                  <a:avLst/>
                </a:prstGeom>
              </p:spPr>
            </p:pic>
            <p:sp>
              <p:nvSpPr>
                <p:cNvPr id="63" name="Rectangle 129">
                  <a:extLst>
                    <a:ext uri="{FF2B5EF4-FFF2-40B4-BE49-F238E27FC236}">
                      <a16:creationId xmlns:a16="http://schemas.microsoft.com/office/drawing/2014/main" id="{D74D398B-4B04-2840-8DF3-A5EBA94FBE1C}"/>
                    </a:ext>
                  </a:extLst>
                </p:cNvPr>
                <p:cNvSpPr/>
                <p:nvPr/>
              </p:nvSpPr>
              <p:spPr>
                <a:xfrm>
                  <a:off x="11323684" y="3485039"/>
                  <a:ext cx="401532" cy="396963"/>
                </a:xfrm>
                <a:prstGeom prst="rect">
                  <a:avLst/>
                </a:prstGeom>
                <a:noFill/>
                <a:ln w="2222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387"/>
                </a:p>
              </p:txBody>
            </p:sp>
          </p:grpSp>
        </p:grpSp>
        <p:grpSp>
          <p:nvGrpSpPr>
            <p:cNvPr id="44" name="Group 39">
              <a:extLst>
                <a:ext uri="{FF2B5EF4-FFF2-40B4-BE49-F238E27FC236}">
                  <a16:creationId xmlns:a16="http://schemas.microsoft.com/office/drawing/2014/main" id="{C09EFEDF-4AE1-DF49-A502-02127584660E}"/>
                </a:ext>
              </a:extLst>
            </p:cNvPr>
            <p:cNvGrpSpPr/>
            <p:nvPr/>
          </p:nvGrpSpPr>
          <p:grpSpPr>
            <a:xfrm>
              <a:off x="530403" y="881645"/>
              <a:ext cx="3120791" cy="1528778"/>
              <a:chOff x="687731" y="826503"/>
              <a:chExt cx="3120791" cy="1528778"/>
            </a:xfrm>
          </p:grpSpPr>
          <p:sp>
            <p:nvSpPr>
              <p:cNvPr id="47" name="TextBox 188">
                <a:extLst>
                  <a:ext uri="{FF2B5EF4-FFF2-40B4-BE49-F238E27FC236}">
                    <a16:creationId xmlns:a16="http://schemas.microsoft.com/office/drawing/2014/main" id="{64C4188A-9345-BC4C-B0A8-F6BCAF02A811}"/>
                  </a:ext>
                </a:extLst>
              </p:cNvPr>
              <p:cNvSpPr txBox="1"/>
              <p:nvPr/>
            </p:nvSpPr>
            <p:spPr>
              <a:xfrm>
                <a:off x="1418445" y="1434721"/>
                <a:ext cx="1687587" cy="2725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60" dirty="0"/>
                  <a:t>ROI aligned </a:t>
                </a:r>
                <a:r>
                  <a:rPr lang="en-US" sz="1260"/>
                  <a:t>feature map</a:t>
                </a:r>
                <a:endParaRPr lang="en-US" sz="1260" dirty="0"/>
              </a:p>
            </p:txBody>
          </p:sp>
          <p:sp>
            <p:nvSpPr>
              <p:cNvPr id="48" name="立方体 3">
                <a:extLst>
                  <a:ext uri="{FF2B5EF4-FFF2-40B4-BE49-F238E27FC236}">
                    <a16:creationId xmlns:a16="http://schemas.microsoft.com/office/drawing/2014/main" id="{D062CB54-EB30-1A46-9903-3E2E3870EB5E}"/>
                  </a:ext>
                </a:extLst>
              </p:cNvPr>
              <p:cNvSpPr/>
              <p:nvPr/>
            </p:nvSpPr>
            <p:spPr>
              <a:xfrm>
                <a:off x="756550" y="932246"/>
                <a:ext cx="672737" cy="12409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387"/>
              </a:p>
            </p:txBody>
          </p:sp>
          <p:sp>
            <p:nvSpPr>
              <p:cNvPr id="49" name="TextBox 203">
                <a:extLst>
                  <a:ext uri="{FF2B5EF4-FFF2-40B4-BE49-F238E27FC236}">
                    <a16:creationId xmlns:a16="http://schemas.microsoft.com/office/drawing/2014/main" id="{510D5D2A-B8E6-EB40-9EF6-763E1CF717F7}"/>
                  </a:ext>
                </a:extLst>
              </p:cNvPr>
              <p:cNvSpPr txBox="1"/>
              <p:nvPr/>
            </p:nvSpPr>
            <p:spPr>
              <a:xfrm>
                <a:off x="1419239" y="876029"/>
                <a:ext cx="2217446" cy="2725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60" dirty="0"/>
                  <a:t>Initially generated feature vector</a:t>
                </a:r>
              </a:p>
            </p:txBody>
          </p:sp>
          <p:sp>
            <p:nvSpPr>
              <p:cNvPr id="50" name="立方体 9">
                <a:extLst>
                  <a:ext uri="{FF2B5EF4-FFF2-40B4-BE49-F238E27FC236}">
                    <a16:creationId xmlns:a16="http://schemas.microsoft.com/office/drawing/2014/main" id="{304FDA16-79BF-3A4C-BE30-375C1A94187B}"/>
                  </a:ext>
                </a:extLst>
              </p:cNvPr>
              <p:cNvSpPr/>
              <p:nvPr/>
            </p:nvSpPr>
            <p:spPr>
              <a:xfrm>
                <a:off x="746502" y="1175445"/>
                <a:ext cx="672737" cy="124097"/>
              </a:xfrm>
              <a:prstGeom prst="cube">
                <a:avLst/>
              </a:prstGeom>
              <a:pattFill prst="wave">
                <a:fgClr>
                  <a:srgbClr val="4472C4"/>
                </a:fgClr>
                <a:bgClr>
                  <a:schemeClr val="bg1"/>
                </a:bgClr>
              </a:patt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387" dirty="0"/>
              </a:p>
            </p:txBody>
          </p:sp>
          <p:sp>
            <p:nvSpPr>
              <p:cNvPr id="51" name="TextBox 205">
                <a:extLst>
                  <a:ext uri="{FF2B5EF4-FFF2-40B4-BE49-F238E27FC236}">
                    <a16:creationId xmlns:a16="http://schemas.microsoft.com/office/drawing/2014/main" id="{9599692A-390C-334F-8D89-35680D2F1D39}"/>
                  </a:ext>
                </a:extLst>
              </p:cNvPr>
              <p:cNvSpPr txBox="1"/>
              <p:nvPr/>
            </p:nvSpPr>
            <p:spPr>
              <a:xfrm>
                <a:off x="1419239" y="1113869"/>
                <a:ext cx="2389283" cy="2725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60" dirty="0"/>
                  <a:t>Context transformed feature vector</a:t>
                </a:r>
              </a:p>
            </p:txBody>
          </p:sp>
          <p:sp>
            <p:nvSpPr>
              <p:cNvPr id="52" name="Rectangle 207">
                <a:extLst>
                  <a:ext uri="{FF2B5EF4-FFF2-40B4-BE49-F238E27FC236}">
                    <a16:creationId xmlns:a16="http://schemas.microsoft.com/office/drawing/2014/main" id="{26B97D2E-B33E-2840-8DD4-98DC932FE36F}"/>
                  </a:ext>
                </a:extLst>
              </p:cNvPr>
              <p:cNvSpPr/>
              <p:nvPr/>
            </p:nvSpPr>
            <p:spPr>
              <a:xfrm>
                <a:off x="687731" y="826503"/>
                <a:ext cx="3074464" cy="1528778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87"/>
              </a:p>
            </p:txBody>
          </p:sp>
          <p:sp>
            <p:nvSpPr>
              <p:cNvPr id="53" name="Cube 130">
                <a:extLst>
                  <a:ext uri="{FF2B5EF4-FFF2-40B4-BE49-F238E27FC236}">
                    <a16:creationId xmlns:a16="http://schemas.microsoft.com/office/drawing/2014/main" id="{F76FADEB-E64C-9E4A-9176-129E984041BC}"/>
                  </a:ext>
                </a:extLst>
              </p:cNvPr>
              <p:cNvSpPr/>
              <p:nvPr/>
            </p:nvSpPr>
            <p:spPr>
              <a:xfrm>
                <a:off x="801518" y="1372429"/>
                <a:ext cx="405000" cy="418043"/>
              </a:xfrm>
              <a:prstGeom prst="cube">
                <a:avLst>
                  <a:gd name="adj" fmla="val 63135"/>
                </a:avLst>
              </a:prstGeom>
              <a:pattFill prst="pct5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87"/>
              </a:p>
            </p:txBody>
          </p:sp>
          <p:grpSp>
            <p:nvGrpSpPr>
              <p:cNvPr id="54" name="Group 38">
                <a:extLst>
                  <a:ext uri="{FF2B5EF4-FFF2-40B4-BE49-F238E27FC236}">
                    <a16:creationId xmlns:a16="http://schemas.microsoft.com/office/drawing/2014/main" id="{98EF9000-C16F-6B4F-BF15-F4B29E8F3B85}"/>
                  </a:ext>
                </a:extLst>
              </p:cNvPr>
              <p:cNvGrpSpPr/>
              <p:nvPr/>
            </p:nvGrpSpPr>
            <p:grpSpPr>
              <a:xfrm>
                <a:off x="746502" y="1874684"/>
                <a:ext cx="417930" cy="396963"/>
                <a:chOff x="9471523" y="4275463"/>
                <a:chExt cx="417930" cy="396963"/>
              </a:xfrm>
            </p:grpSpPr>
            <p:pic>
              <p:nvPicPr>
                <p:cNvPr id="56" name="Picture 134">
                  <a:extLst>
                    <a:ext uri="{FF2B5EF4-FFF2-40B4-BE49-F238E27FC236}">
                      <a16:creationId xmlns:a16="http://schemas.microsoft.com/office/drawing/2014/main" id="{C3F8101D-E9F6-F245-A358-2874446C4DB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/>
                <a:srcRect r="39523" b="43138"/>
                <a:stretch/>
              </p:blipFill>
              <p:spPr>
                <a:xfrm>
                  <a:off x="9471523" y="4275463"/>
                  <a:ext cx="414699" cy="393988"/>
                </a:xfrm>
                <a:prstGeom prst="rect">
                  <a:avLst/>
                </a:prstGeom>
              </p:spPr>
            </p:pic>
            <p:sp>
              <p:nvSpPr>
                <p:cNvPr id="57" name="Rectangle 136">
                  <a:extLst>
                    <a:ext uri="{FF2B5EF4-FFF2-40B4-BE49-F238E27FC236}">
                      <a16:creationId xmlns:a16="http://schemas.microsoft.com/office/drawing/2014/main" id="{17565C76-04E9-B14C-9438-7A9BCCF78E41}"/>
                    </a:ext>
                  </a:extLst>
                </p:cNvPr>
                <p:cNvSpPr/>
                <p:nvPr/>
              </p:nvSpPr>
              <p:spPr>
                <a:xfrm>
                  <a:off x="9487921" y="4275463"/>
                  <a:ext cx="401532" cy="396963"/>
                </a:xfrm>
                <a:prstGeom prst="rect">
                  <a:avLst/>
                </a:prstGeom>
                <a:noFill/>
                <a:ln w="222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387"/>
                </a:p>
              </p:txBody>
            </p:sp>
          </p:grpSp>
          <p:sp>
            <p:nvSpPr>
              <p:cNvPr id="55" name="TextBox 137">
                <a:extLst>
                  <a:ext uri="{FF2B5EF4-FFF2-40B4-BE49-F238E27FC236}">
                    <a16:creationId xmlns:a16="http://schemas.microsoft.com/office/drawing/2014/main" id="{05EEAD0A-FC0E-3B46-B0E9-78731236FB1C}"/>
                  </a:ext>
                </a:extLst>
              </p:cNvPr>
              <p:cNvSpPr txBox="1"/>
              <p:nvPr/>
            </p:nvSpPr>
            <p:spPr>
              <a:xfrm>
                <a:off x="1427755" y="1959681"/>
                <a:ext cx="966655" cy="2725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60" dirty="0"/>
                  <a:t>Gram Matrix</a:t>
                </a:r>
              </a:p>
            </p:txBody>
          </p:sp>
        </p:grpSp>
        <p:sp>
          <p:nvSpPr>
            <p:cNvPr id="45" name="Rectangle: Rounded Corners 41">
              <a:extLst>
                <a:ext uri="{FF2B5EF4-FFF2-40B4-BE49-F238E27FC236}">
                  <a16:creationId xmlns:a16="http://schemas.microsoft.com/office/drawing/2014/main" id="{F07FE008-4680-1947-A4F2-D3112A8826B9}"/>
                </a:ext>
              </a:extLst>
            </p:cNvPr>
            <p:cNvSpPr/>
            <p:nvPr/>
          </p:nvSpPr>
          <p:spPr>
            <a:xfrm>
              <a:off x="7867652" y="2113578"/>
              <a:ext cx="4133717" cy="2198995"/>
            </a:xfrm>
            <a:prstGeom prst="round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87"/>
            </a:p>
          </p:txBody>
        </p:sp>
        <p:sp>
          <p:nvSpPr>
            <p:cNvPr id="46" name="TextBox 138">
              <a:extLst>
                <a:ext uri="{FF2B5EF4-FFF2-40B4-BE49-F238E27FC236}">
                  <a16:creationId xmlns:a16="http://schemas.microsoft.com/office/drawing/2014/main" id="{6F6F7F0E-EFD5-434D-A339-EF4C1465727A}"/>
                </a:ext>
              </a:extLst>
            </p:cNvPr>
            <p:cNvSpPr txBox="1"/>
            <p:nvPr/>
          </p:nvSpPr>
          <p:spPr>
            <a:xfrm>
              <a:off x="10108555" y="2084617"/>
              <a:ext cx="2334098" cy="580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80" b="1" dirty="0"/>
                <a:t>Appearance </a:t>
              </a:r>
              <a:r>
                <a:rPr lang="en-US" altLang="zh-CN" sz="1680" b="1" dirty="0"/>
                <a:t>discrimination</a:t>
              </a:r>
              <a:endParaRPr lang="en-US" sz="1680" b="1" dirty="0"/>
            </a:p>
          </p:txBody>
        </p:sp>
      </p:grpSp>
      <p:sp>
        <p:nvSpPr>
          <p:cNvPr id="122" name="矩形 121">
            <a:extLst>
              <a:ext uri="{FF2B5EF4-FFF2-40B4-BE49-F238E27FC236}">
                <a16:creationId xmlns:a16="http://schemas.microsoft.com/office/drawing/2014/main" id="{06D1FDCB-22DF-A84E-B8DE-57296EB0C830}"/>
              </a:ext>
            </a:extLst>
          </p:cNvPr>
          <p:cNvSpPr/>
          <p:nvPr/>
        </p:nvSpPr>
        <p:spPr>
          <a:xfrm>
            <a:off x="6431595" y="4668684"/>
            <a:ext cx="51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>
                <a:solidFill>
                  <a:srgbClr val="7030A0"/>
                </a:solidFill>
              </a:rPr>
              <a:t>, b</a:t>
            </a:r>
            <a:r>
              <a:rPr kumimoji="1" lang="en-US" altLang="zh-CN" baseline="-25000" dirty="0">
                <a:solidFill>
                  <a:srgbClr val="7030A0"/>
                </a:solidFill>
              </a:rPr>
              <a:t>4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123" name="矩形 122">
            <a:extLst>
              <a:ext uri="{FF2B5EF4-FFF2-40B4-BE49-F238E27FC236}">
                <a16:creationId xmlns:a16="http://schemas.microsoft.com/office/drawing/2014/main" id="{46150E70-0095-A54C-A224-4982616900D1}"/>
              </a:ext>
            </a:extLst>
          </p:cNvPr>
          <p:cNvSpPr/>
          <p:nvPr/>
        </p:nvSpPr>
        <p:spPr>
          <a:xfrm>
            <a:off x="6428201" y="4375672"/>
            <a:ext cx="51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, b</a:t>
            </a:r>
            <a:r>
              <a:rPr kumimoji="1" lang="en-US" altLang="zh-CN" baseline="-25000" dirty="0">
                <a:solidFill>
                  <a:srgbClr val="FF0000"/>
                </a:solidFill>
              </a:rPr>
              <a:t>3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4" name="矩形 123">
            <a:extLst>
              <a:ext uri="{FF2B5EF4-FFF2-40B4-BE49-F238E27FC236}">
                <a16:creationId xmlns:a16="http://schemas.microsoft.com/office/drawing/2014/main" id="{033EF961-3765-554B-BA9C-79ACB2CE7AF5}"/>
              </a:ext>
            </a:extLst>
          </p:cNvPr>
          <p:cNvSpPr/>
          <p:nvPr/>
        </p:nvSpPr>
        <p:spPr>
          <a:xfrm>
            <a:off x="6428201" y="4106673"/>
            <a:ext cx="51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b</a:t>
            </a:r>
            <a:r>
              <a:rPr kumimoji="1" lang="en-US" altLang="zh-CN" baseline="-25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2</a:t>
            </a:r>
            <a:endParaRPr lang="zh-CN" alt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5" name="矩形 124">
            <a:extLst>
              <a:ext uri="{FF2B5EF4-FFF2-40B4-BE49-F238E27FC236}">
                <a16:creationId xmlns:a16="http://schemas.microsoft.com/office/drawing/2014/main" id="{BCD7903C-35DF-8449-8C41-3B1304CCD484}"/>
              </a:ext>
            </a:extLst>
          </p:cNvPr>
          <p:cNvSpPr/>
          <p:nvPr/>
        </p:nvSpPr>
        <p:spPr>
          <a:xfrm>
            <a:off x="6449756" y="3819554"/>
            <a:ext cx="51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>
                <a:solidFill>
                  <a:schemeClr val="accent1">
                    <a:lumMod val="75000"/>
                  </a:schemeClr>
                </a:solidFill>
              </a:rPr>
              <a:t>, b</a:t>
            </a:r>
            <a:r>
              <a:rPr kumimoji="1" lang="en-US" altLang="zh-CN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650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手机截图图男人的照片&#10;&#10;描述已自动生成">
            <a:extLst>
              <a:ext uri="{FF2B5EF4-FFF2-40B4-BE49-F238E27FC236}">
                <a16:creationId xmlns:a16="http://schemas.microsoft.com/office/drawing/2014/main" id="{70DAB437-E8F6-DC45-A184-7572B034C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98523"/>
            <a:ext cx="12192000" cy="4159477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F7A9B594-DC38-7643-B42C-0610F0E0D079}"/>
              </a:ext>
            </a:extLst>
          </p:cNvPr>
          <p:cNvSpPr/>
          <p:nvPr/>
        </p:nvSpPr>
        <p:spPr>
          <a:xfrm>
            <a:off x="8636000" y="2934117"/>
            <a:ext cx="650240" cy="266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B3FAF1-071E-F045-9623-B5C3BB629C2A}"/>
              </a:ext>
            </a:extLst>
          </p:cNvPr>
          <p:cNvSpPr/>
          <p:nvPr/>
        </p:nvSpPr>
        <p:spPr>
          <a:xfrm>
            <a:off x="3169920" y="2934117"/>
            <a:ext cx="955040" cy="266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5E3B075-BAE0-294F-A3F2-9F5887F16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Benchmarks</a:t>
            </a:r>
            <a:endParaRPr kumimoji="1"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2C73814-2071-4643-B6DD-D86230770CCE}"/>
              </a:ext>
            </a:extLst>
          </p:cNvPr>
          <p:cNvSpPr txBox="1"/>
          <p:nvPr/>
        </p:nvSpPr>
        <p:spPr>
          <a:xfrm>
            <a:off x="1645920" y="2092960"/>
            <a:ext cx="36169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b="1" dirty="0"/>
              <a:t>MSCOCO</a:t>
            </a:r>
            <a:br>
              <a:rPr kumimoji="1" lang="en-US" altLang="zh-CN" sz="2400" b="1" dirty="0"/>
            </a:br>
            <a:r>
              <a:rPr lang="en" altLang="zh-CN" sz="2400" b="1" dirty="0"/>
              <a:t>171 classes</a:t>
            </a:r>
          </a:p>
          <a:p>
            <a:endParaRPr kumimoji="1"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E8599C7-3E32-0B44-995A-49A953807C6D}"/>
              </a:ext>
            </a:extLst>
          </p:cNvPr>
          <p:cNvSpPr txBox="1"/>
          <p:nvPr/>
        </p:nvSpPr>
        <p:spPr>
          <a:xfrm>
            <a:off x="7640320" y="2103120"/>
            <a:ext cx="2905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b="1" dirty="0"/>
              <a:t>Visual Genome</a:t>
            </a:r>
          </a:p>
          <a:p>
            <a:pPr algn="ctr"/>
            <a:r>
              <a:rPr kumimoji="1" lang="en-US" altLang="zh-CN" sz="2400" b="1" dirty="0"/>
              <a:t>178 classes</a:t>
            </a:r>
            <a:endParaRPr kumimoji="1"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53456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FFE61C-1CE8-6040-8680-197933C71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Results</a:t>
            </a:r>
            <a:endParaRPr kumimoji="1" lang="zh-CN" altLang="en-US" dirty="0"/>
          </a:p>
        </p:txBody>
      </p:sp>
      <p:pic>
        <p:nvPicPr>
          <p:cNvPr id="4" name="图片 3" descr="表格&#10;&#10;描述已自动生成">
            <a:extLst>
              <a:ext uri="{FF2B5EF4-FFF2-40B4-BE49-F238E27FC236}">
                <a16:creationId xmlns:a16="http://schemas.microsoft.com/office/drawing/2014/main" id="{EE1206CA-41EC-EB42-B4BC-2C59C888E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2844"/>
            <a:ext cx="12192000" cy="379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54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E6E95F-53CD-FD47-AB74-E45800588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Results</a:t>
            </a:r>
            <a:endParaRPr kumimoji="1" lang="zh-CN" altLang="en-US" dirty="0"/>
          </a:p>
        </p:txBody>
      </p:sp>
      <p:pic>
        <p:nvPicPr>
          <p:cNvPr id="5" name="图片 4" descr="图表, 条形图&#10;&#10;描述已自动生成">
            <a:extLst>
              <a:ext uri="{FF2B5EF4-FFF2-40B4-BE49-F238E27FC236}">
                <a16:creationId xmlns:a16="http://schemas.microsoft.com/office/drawing/2014/main" id="{A9A668B8-AF6D-0147-A9AF-1396E5D21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675" y="1590675"/>
            <a:ext cx="683260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37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3E1E15-E35D-F74C-A649-E04955F84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Results</a:t>
            </a:r>
            <a:endParaRPr kumimoji="1" lang="zh-CN" altLang="en-US" dirty="0"/>
          </a:p>
        </p:txBody>
      </p:sp>
      <p:pic>
        <p:nvPicPr>
          <p:cNvPr id="7" name="图片 6" descr="许多照片放在一起&#10;&#10;描述已自动生成">
            <a:extLst>
              <a:ext uri="{FF2B5EF4-FFF2-40B4-BE49-F238E27FC236}">
                <a16:creationId xmlns:a16="http://schemas.microsoft.com/office/drawing/2014/main" id="{AD5B6408-119D-3C4D-A469-17972A54E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882" y="1027906"/>
            <a:ext cx="7200000" cy="583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03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1346E2-FA3C-F941-BE14-6899C159E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Ablation Study</a:t>
            </a:r>
            <a:endParaRPr kumimoji="1" lang="zh-CN" altLang="en-US" dirty="0"/>
          </a:p>
        </p:txBody>
      </p:sp>
      <p:pic>
        <p:nvPicPr>
          <p:cNvPr id="5" name="图片 4" descr="表格&#10;&#10;描述已自动生成">
            <a:extLst>
              <a:ext uri="{FF2B5EF4-FFF2-40B4-BE49-F238E27FC236}">
                <a16:creationId xmlns:a16="http://schemas.microsoft.com/office/drawing/2014/main" id="{92F9A215-FB0D-AE40-AC54-A18C0864B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000" y="2260878"/>
            <a:ext cx="7200000" cy="233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59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A57058-D2F9-654F-82B9-52BAD2DA8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Conclusion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903D5A-5A48-1146-8DF0-6A8F805D4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A context transformation module for feature contextualization in layout to image generation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An appearance penalty in the discriminator to enhance the appearance of the synthesized objects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State-of-the-art performance on MSCOCO and Visual Genome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78809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52BB7946-5001-1D48-A494-976F0C5F3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Applications</a:t>
            </a:r>
            <a:endParaRPr kumimoji="1" lang="zh-CN" altLang="en-US" dirty="0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3B89A042-DD28-114C-BEDA-BE185A46B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kumimoji="1" lang="en-US" altLang="zh-CN" dirty="0"/>
              <a:t>Flexible input format, convenient interactive creation</a:t>
            </a:r>
            <a:endParaRPr kumimoji="1"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851112B-FE6B-C04C-BA63-9DF2DB31E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148" y="2403000"/>
            <a:ext cx="7920000" cy="4455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A8A7EEB-A783-E040-B6AA-CC72B6E4AD32}"/>
              </a:ext>
            </a:extLst>
          </p:cNvPr>
          <p:cNvSpPr txBox="1"/>
          <p:nvPr/>
        </p:nvSpPr>
        <p:spPr>
          <a:xfrm>
            <a:off x="9152096" y="4001294"/>
            <a:ext cx="2921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Demo from: </a:t>
            </a:r>
            <a:r>
              <a:rPr kumimoji="1" lang="en-US" altLang="zh-CN" dirty="0">
                <a:hlinkClick r:id="rId3"/>
              </a:rPr>
              <a:t>https://github.com/zhaobozb/layout2im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4174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17C11AF6-6187-224B-80CE-63301E89E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Applications</a:t>
            </a:r>
            <a:endParaRPr kumimoji="1" lang="zh-CN" altLang="en-US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DA49E146-A4D2-044F-A83A-032F43D10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kumimoji="1" lang="en-US" altLang="zh-CN" dirty="0"/>
              <a:t>Benefit other conditional image generation tasks</a:t>
            </a:r>
            <a:endParaRPr kumimoji="1" lang="zh-CN" altLang="en-US" dirty="0"/>
          </a:p>
        </p:txBody>
      </p:sp>
      <p:pic>
        <p:nvPicPr>
          <p:cNvPr id="6" name="图片 5" descr="图示&#10;&#10;描述已自动生成">
            <a:extLst>
              <a:ext uri="{FF2B5EF4-FFF2-40B4-BE49-F238E27FC236}">
                <a16:creationId xmlns:a16="http://schemas.microsoft.com/office/drawing/2014/main" id="{B6676F3D-C7BA-A441-B835-C617DB7DB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2000" y="3429000"/>
            <a:ext cx="5940000" cy="2247636"/>
          </a:xfrm>
          <a:prstGeom prst="rect">
            <a:avLst/>
          </a:prstGeom>
        </p:spPr>
      </p:pic>
      <p:pic>
        <p:nvPicPr>
          <p:cNvPr id="7" name="图片 6" descr="图示, 示意图&#10;&#10;描述已自动生成">
            <a:extLst>
              <a:ext uri="{FF2B5EF4-FFF2-40B4-BE49-F238E27FC236}">
                <a16:creationId xmlns:a16="http://schemas.microsoft.com/office/drawing/2014/main" id="{7F22E0F4-AD36-C840-9B27-710B85EB9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00" y="3721497"/>
            <a:ext cx="5940000" cy="1955139"/>
          </a:xfrm>
          <a:prstGeom prst="rect">
            <a:avLst/>
          </a:prstGeom>
        </p:spPr>
      </p:pic>
      <p:pic>
        <p:nvPicPr>
          <p:cNvPr id="8" name="图片 7" descr="文本, 信件&#10;&#10;描述已自动生成">
            <a:extLst>
              <a:ext uri="{FF2B5EF4-FFF2-40B4-BE49-F238E27FC236}">
                <a16:creationId xmlns:a16="http://schemas.microsoft.com/office/drawing/2014/main" id="{35094F10-0619-CE43-92EA-1E36C97932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000" y="2607533"/>
            <a:ext cx="5940000" cy="1227273"/>
          </a:xfrm>
          <a:prstGeom prst="rect">
            <a:avLst/>
          </a:prstGeom>
        </p:spPr>
      </p:pic>
      <p:pic>
        <p:nvPicPr>
          <p:cNvPr id="9" name="图片 8" descr="文本&#10;&#10;描述已自动生成">
            <a:extLst>
              <a:ext uri="{FF2B5EF4-FFF2-40B4-BE49-F238E27FC236}">
                <a16:creationId xmlns:a16="http://schemas.microsoft.com/office/drawing/2014/main" id="{4CA0D9E3-F8AE-9341-B679-92BC4B79AC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2000" y="2556272"/>
            <a:ext cx="5940000" cy="957129"/>
          </a:xfrm>
          <a:prstGeom prst="rect">
            <a:avLst/>
          </a:prstGeom>
        </p:spPr>
      </p:pic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6406ED01-EA25-A64B-AD78-D087F84AA175}"/>
              </a:ext>
            </a:extLst>
          </p:cNvPr>
          <p:cNvCxnSpPr/>
          <p:nvPr/>
        </p:nvCxnSpPr>
        <p:spPr>
          <a:xfrm>
            <a:off x="6096000" y="2307102"/>
            <a:ext cx="0" cy="3643532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圆角矩形 10">
            <a:extLst>
              <a:ext uri="{FF2B5EF4-FFF2-40B4-BE49-F238E27FC236}">
                <a16:creationId xmlns:a16="http://schemas.microsoft.com/office/drawing/2014/main" id="{454DEC0A-8CB2-9B45-98E2-031987574344}"/>
              </a:ext>
            </a:extLst>
          </p:cNvPr>
          <p:cNvSpPr/>
          <p:nvPr/>
        </p:nvSpPr>
        <p:spPr>
          <a:xfrm>
            <a:off x="1343025" y="3834806"/>
            <a:ext cx="1557338" cy="1841830"/>
          </a:xfrm>
          <a:prstGeom prst="roundRect">
            <a:avLst/>
          </a:prstGeom>
          <a:solidFill>
            <a:schemeClr val="bg1">
              <a:alpha val="16000"/>
            </a:schemeClr>
          </a:solidFill>
          <a:ln w="31750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2" name="圆角矩形 11">
            <a:extLst>
              <a:ext uri="{FF2B5EF4-FFF2-40B4-BE49-F238E27FC236}">
                <a16:creationId xmlns:a16="http://schemas.microsoft.com/office/drawing/2014/main" id="{BBEEED63-BE57-964B-B275-51C5BB6116E7}"/>
              </a:ext>
            </a:extLst>
          </p:cNvPr>
          <p:cNvSpPr/>
          <p:nvPr/>
        </p:nvSpPr>
        <p:spPr>
          <a:xfrm>
            <a:off x="7738946" y="3834806"/>
            <a:ext cx="2592408" cy="2016951"/>
          </a:xfrm>
          <a:prstGeom prst="roundRect">
            <a:avLst/>
          </a:prstGeom>
          <a:solidFill>
            <a:schemeClr val="bg1">
              <a:alpha val="16000"/>
            </a:schemeClr>
          </a:solidFill>
          <a:ln w="317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C041746-CDA1-DA45-B3A5-E4CD0DD3C5BD}"/>
              </a:ext>
            </a:extLst>
          </p:cNvPr>
          <p:cNvSpPr txBox="1"/>
          <p:nvPr/>
        </p:nvSpPr>
        <p:spPr>
          <a:xfrm>
            <a:off x="2749380" y="6265215"/>
            <a:ext cx="7379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i="1" dirty="0">
                <a:solidFill>
                  <a:srgbClr val="FF0000"/>
                </a:solidFill>
              </a:rPr>
              <a:t>A good layout to image generation model is all you need !</a:t>
            </a:r>
            <a:endParaRPr kumimoji="1" lang="zh-CN" altLang="en-US" b="1" i="1" dirty="0">
              <a:solidFill>
                <a:srgbClr val="FF0000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9677CA1-2367-1B41-BB7B-ABC6BB955467}"/>
              </a:ext>
            </a:extLst>
          </p:cNvPr>
          <p:cNvSpPr txBox="1"/>
          <p:nvPr/>
        </p:nvSpPr>
        <p:spPr>
          <a:xfrm>
            <a:off x="1139873" y="5807631"/>
            <a:ext cx="2522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Layout prediction</a:t>
            </a:r>
            <a:endParaRPr kumimoji="1"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2D7159A-A409-0F44-9636-A8FD034FF850}"/>
              </a:ext>
            </a:extLst>
          </p:cNvPr>
          <p:cNvSpPr txBox="1"/>
          <p:nvPr/>
        </p:nvSpPr>
        <p:spPr>
          <a:xfrm>
            <a:off x="8227860" y="5846191"/>
            <a:ext cx="2522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Layout prediction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47444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E7633B-A705-674A-92DF-6CA7FFAAB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Challenges of layout to image generation</a:t>
            </a:r>
            <a:endParaRPr kumimoji="1" lang="zh-CN" altLang="en-US" dirty="0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82E489A8-0D67-2B45-9E6D-85DCAFBC303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dirty="0"/>
              <a:t>Challenges of layout to image generation</a:t>
            </a:r>
            <a:endParaRPr kumimoji="1"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EAED6D-C42E-744B-9815-0044806AAE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762" y="2549722"/>
            <a:ext cx="2160000" cy="2160000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25AD5C7C-4431-484F-B564-21C76EA6CFF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803" y="2549722"/>
            <a:ext cx="2137626" cy="2160000"/>
          </a:xfrm>
          <a:prstGeom prst="rect">
            <a:avLst/>
          </a:prstGeom>
        </p:spPr>
      </p:pic>
      <p:pic>
        <p:nvPicPr>
          <p:cNvPr id="7" name="图片 6" descr="图示&#10;&#10;中度可信度描述已自动生成">
            <a:extLst>
              <a:ext uri="{FF2B5EF4-FFF2-40B4-BE49-F238E27FC236}">
                <a16:creationId xmlns:a16="http://schemas.microsoft.com/office/drawing/2014/main" id="{9FF65167-EF5D-F64A-A8BE-C977B36F855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486361" y="2549722"/>
            <a:ext cx="2213554" cy="2160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C5E0A76-6B35-B14C-9A8B-96851A3CEB96}"/>
              </a:ext>
            </a:extLst>
          </p:cNvPr>
          <p:cNvSpPr/>
          <p:nvPr/>
        </p:nvSpPr>
        <p:spPr>
          <a:xfrm>
            <a:off x="3670208" y="2549722"/>
            <a:ext cx="248137" cy="21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CE6FDF05-1C95-AB48-92E9-905C000370D5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/>
              <a:t>Context – respect other regions</a:t>
            </a:r>
            <a:endParaRPr kumimoji="1" lang="zh-CN" altLang="en-US" dirty="0"/>
          </a:p>
        </p:txBody>
      </p:sp>
      <p:cxnSp>
        <p:nvCxnSpPr>
          <p:cNvPr id="24" name="直线箭头连接符 23">
            <a:extLst>
              <a:ext uri="{FF2B5EF4-FFF2-40B4-BE49-F238E27FC236}">
                <a16:creationId xmlns:a16="http://schemas.microsoft.com/office/drawing/2014/main" id="{01CD8528-6BC4-DB41-8F18-221DEBBD87F1}"/>
              </a:ext>
            </a:extLst>
          </p:cNvPr>
          <p:cNvCxnSpPr>
            <a:cxnSpLocks/>
          </p:cNvCxnSpPr>
          <p:nvPr/>
        </p:nvCxnSpPr>
        <p:spPr>
          <a:xfrm>
            <a:off x="5940180" y="3622254"/>
            <a:ext cx="230161" cy="379040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线箭头连接符 26">
            <a:extLst>
              <a:ext uri="{FF2B5EF4-FFF2-40B4-BE49-F238E27FC236}">
                <a16:creationId xmlns:a16="http://schemas.microsoft.com/office/drawing/2014/main" id="{B9E8B03E-B030-2049-9342-840098218104}"/>
              </a:ext>
            </a:extLst>
          </p:cNvPr>
          <p:cNvCxnSpPr>
            <a:cxnSpLocks/>
          </p:cNvCxnSpPr>
          <p:nvPr/>
        </p:nvCxnSpPr>
        <p:spPr>
          <a:xfrm flipH="1" flipV="1">
            <a:off x="5093724" y="3815508"/>
            <a:ext cx="295196" cy="386508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>
            <a:extLst>
              <a:ext uri="{FF2B5EF4-FFF2-40B4-BE49-F238E27FC236}">
                <a16:creationId xmlns:a16="http://schemas.microsoft.com/office/drawing/2014/main" id="{C9A3B9AC-0687-A245-B36F-4B73620CE890}"/>
              </a:ext>
            </a:extLst>
          </p:cNvPr>
          <p:cNvSpPr/>
          <p:nvPr/>
        </p:nvSpPr>
        <p:spPr>
          <a:xfrm>
            <a:off x="1270800" y="3429000"/>
            <a:ext cx="243348" cy="572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11" name="图片 10" descr="卡通人物&#10;&#10;中度可信度描述已自动生成">
            <a:extLst>
              <a:ext uri="{FF2B5EF4-FFF2-40B4-BE49-F238E27FC236}">
                <a16:creationId xmlns:a16="http://schemas.microsoft.com/office/drawing/2014/main" id="{11EFDCBC-A06D-8B4F-9BC5-3A643D04D0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5780" y="4867854"/>
            <a:ext cx="1828800" cy="1828800"/>
          </a:xfrm>
          <a:prstGeom prst="rect">
            <a:avLst/>
          </a:prstGeom>
        </p:spPr>
      </p:pic>
      <p:pic>
        <p:nvPicPr>
          <p:cNvPr id="13" name="图片 12" descr="卡通人物&#10;&#10;低可信度描述已自动生成">
            <a:extLst>
              <a:ext uri="{FF2B5EF4-FFF2-40B4-BE49-F238E27FC236}">
                <a16:creationId xmlns:a16="http://schemas.microsoft.com/office/drawing/2014/main" id="{FE01483C-0520-A74F-84D3-F543B10E32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3216" y="4867854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743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标题 1">
            <a:extLst>
              <a:ext uri="{FF2B5EF4-FFF2-40B4-BE49-F238E27FC236}">
                <a16:creationId xmlns:a16="http://schemas.microsoft.com/office/drawing/2014/main" id="{8BB3BB28-B0EF-C74E-98E9-6AF574C12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Challenges of layout to image generation</a:t>
            </a:r>
            <a:endParaRPr kumimoji="1" lang="zh-CN" altLang="en-US" dirty="0"/>
          </a:p>
        </p:txBody>
      </p:sp>
      <p:sp>
        <p:nvSpPr>
          <p:cNvPr id="27" name="内容占位符 2">
            <a:extLst>
              <a:ext uri="{FF2B5EF4-FFF2-40B4-BE49-F238E27FC236}">
                <a16:creationId xmlns:a16="http://schemas.microsoft.com/office/drawing/2014/main" id="{B6D3BCE0-1B86-934B-81D8-CD7B0CE63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kumimoji="1" lang="en-US" altLang="zh-CN" dirty="0"/>
              <a:t>Appearance</a:t>
            </a:r>
            <a:r>
              <a:rPr kumimoji="1" lang="zh-CN" altLang="en-US" dirty="0"/>
              <a:t> </a:t>
            </a:r>
            <a:r>
              <a:rPr kumimoji="1" lang="en-US" altLang="zh-CN" dirty="0"/>
              <a:t>–</a:t>
            </a:r>
            <a:r>
              <a:rPr kumimoji="1" lang="zh-CN" altLang="en-US" dirty="0"/>
              <a:t> </a:t>
            </a:r>
            <a:r>
              <a:rPr kumimoji="1" lang="en-US" altLang="zh-CN" dirty="0"/>
              <a:t>location sensitive </a:t>
            </a:r>
            <a:endParaRPr kumimoji="1" lang="zh-CN" altLang="en-US" dirty="0"/>
          </a:p>
        </p:txBody>
      </p:sp>
      <p:pic>
        <p:nvPicPr>
          <p:cNvPr id="28" name="Picture 165">
            <a:extLst>
              <a:ext uri="{FF2B5EF4-FFF2-40B4-BE49-F238E27FC236}">
                <a16:creationId xmlns:a16="http://schemas.microsoft.com/office/drawing/2014/main" id="{D4B0DEA7-06C1-9846-80CD-03F25D1A4A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347" y="2957294"/>
            <a:ext cx="2160000" cy="2160000"/>
          </a:xfrm>
          <a:prstGeom prst="rect">
            <a:avLst/>
          </a:prstGeom>
        </p:spPr>
      </p:pic>
      <p:pic>
        <p:nvPicPr>
          <p:cNvPr id="29" name="Picture 164">
            <a:extLst>
              <a:ext uri="{FF2B5EF4-FFF2-40B4-BE49-F238E27FC236}">
                <a16:creationId xmlns:a16="http://schemas.microsoft.com/office/drawing/2014/main" id="{9D61937A-8631-4C44-BD74-1B188E170169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826" y="2921294"/>
            <a:ext cx="2167569" cy="2160000"/>
          </a:xfrm>
          <a:prstGeom prst="rect">
            <a:avLst/>
          </a:prstGeom>
        </p:spPr>
      </p:pic>
      <p:pic>
        <p:nvPicPr>
          <p:cNvPr id="30" name="图片 29" descr="图示&#10;&#10;中度可信度描述已自动生成">
            <a:extLst>
              <a:ext uri="{FF2B5EF4-FFF2-40B4-BE49-F238E27FC236}">
                <a16:creationId xmlns:a16="http://schemas.microsoft.com/office/drawing/2014/main" id="{C500BEE5-0E16-4548-81BA-A94528A0C213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455868" y="2885294"/>
            <a:ext cx="2232000" cy="2232000"/>
          </a:xfrm>
          <a:prstGeom prst="rect">
            <a:avLst/>
          </a:prstGeom>
        </p:spPr>
      </p:pic>
      <p:sp>
        <p:nvSpPr>
          <p:cNvPr id="31" name="梯形 30">
            <a:extLst>
              <a:ext uri="{FF2B5EF4-FFF2-40B4-BE49-F238E27FC236}">
                <a16:creationId xmlns:a16="http://schemas.microsoft.com/office/drawing/2014/main" id="{C4B4DA00-8848-7D4C-9BC7-340B55E0DADB}"/>
              </a:ext>
            </a:extLst>
          </p:cNvPr>
          <p:cNvSpPr/>
          <p:nvPr/>
        </p:nvSpPr>
        <p:spPr>
          <a:xfrm rot="10800000">
            <a:off x="5683845" y="5256835"/>
            <a:ext cx="959004" cy="780585"/>
          </a:xfrm>
          <a:prstGeom prst="trapezoid">
            <a:avLst/>
          </a:prstGeom>
          <a:solidFill>
            <a:schemeClr val="accent2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2" name="梯形 31">
            <a:extLst>
              <a:ext uri="{FF2B5EF4-FFF2-40B4-BE49-F238E27FC236}">
                <a16:creationId xmlns:a16="http://schemas.microsoft.com/office/drawing/2014/main" id="{F34F48C3-D055-A941-81DB-3FDC3B2ABEA8}"/>
              </a:ext>
            </a:extLst>
          </p:cNvPr>
          <p:cNvSpPr/>
          <p:nvPr/>
        </p:nvSpPr>
        <p:spPr>
          <a:xfrm rot="10800000">
            <a:off x="9243108" y="5256836"/>
            <a:ext cx="959004" cy="780585"/>
          </a:xfrm>
          <a:prstGeom prst="trapezoid">
            <a:avLst/>
          </a:prstGeom>
          <a:solidFill>
            <a:schemeClr val="accent2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8D578C5E-37D9-CF4A-B10E-C5F16BDA875B}"/>
              </a:ext>
            </a:extLst>
          </p:cNvPr>
          <p:cNvSpPr txBox="1"/>
          <p:nvPr/>
        </p:nvSpPr>
        <p:spPr>
          <a:xfrm>
            <a:off x="5474443" y="6311900"/>
            <a:ext cx="1377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/>
              <a:t>Zebra</a:t>
            </a:r>
            <a:endParaRPr kumimoji="1" lang="zh-CN" altLang="en-US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E5FEBE0C-E80D-934E-9137-AFB98B83FE64}"/>
              </a:ext>
            </a:extLst>
          </p:cNvPr>
          <p:cNvSpPr txBox="1"/>
          <p:nvPr/>
        </p:nvSpPr>
        <p:spPr>
          <a:xfrm>
            <a:off x="9033707" y="6308209"/>
            <a:ext cx="1377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/>
              <a:t>Zebra</a:t>
            </a:r>
            <a:endParaRPr kumimoji="1" lang="zh-CN" altLang="en-US" dirty="0"/>
          </a:p>
        </p:txBody>
      </p:sp>
      <p:cxnSp>
        <p:nvCxnSpPr>
          <p:cNvPr id="35" name="直线箭头连接符 34">
            <a:extLst>
              <a:ext uri="{FF2B5EF4-FFF2-40B4-BE49-F238E27FC236}">
                <a16:creationId xmlns:a16="http://schemas.microsoft.com/office/drawing/2014/main" id="{C530FDA0-6FE6-B548-8887-2BF5F1CDD406}"/>
              </a:ext>
            </a:extLst>
          </p:cNvPr>
          <p:cNvCxnSpPr>
            <a:cxnSpLocks/>
            <a:stCxn id="31" idx="0"/>
            <a:endCxn id="33" idx="0"/>
          </p:cNvCxnSpPr>
          <p:nvPr/>
        </p:nvCxnSpPr>
        <p:spPr>
          <a:xfrm flipH="1">
            <a:off x="6163346" y="6037420"/>
            <a:ext cx="1" cy="27448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线箭头连接符 35">
            <a:extLst>
              <a:ext uri="{FF2B5EF4-FFF2-40B4-BE49-F238E27FC236}">
                <a16:creationId xmlns:a16="http://schemas.microsoft.com/office/drawing/2014/main" id="{2E01CAA5-7766-6244-974F-7253D607F87F}"/>
              </a:ext>
            </a:extLst>
          </p:cNvPr>
          <p:cNvCxnSpPr>
            <a:cxnSpLocks/>
          </p:cNvCxnSpPr>
          <p:nvPr/>
        </p:nvCxnSpPr>
        <p:spPr>
          <a:xfrm flipH="1">
            <a:off x="9722609" y="6037200"/>
            <a:ext cx="1" cy="27448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>
            <a:extLst>
              <a:ext uri="{FF2B5EF4-FFF2-40B4-BE49-F238E27FC236}">
                <a16:creationId xmlns:a16="http://schemas.microsoft.com/office/drawing/2014/main" id="{DA860A81-EB76-B640-95DB-9AAA3A07D643}"/>
              </a:ext>
            </a:extLst>
          </p:cNvPr>
          <p:cNvSpPr txBox="1"/>
          <p:nvPr/>
        </p:nvSpPr>
        <p:spPr>
          <a:xfrm>
            <a:off x="6024229" y="5462462"/>
            <a:ext cx="53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D</a:t>
            </a:r>
            <a:endParaRPr kumimoji="1" lang="zh-CN" altLang="en-US" b="1" dirty="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27F40362-D4F8-C249-9D66-49858AE6CB92}"/>
              </a:ext>
            </a:extLst>
          </p:cNvPr>
          <p:cNvSpPr txBox="1"/>
          <p:nvPr/>
        </p:nvSpPr>
        <p:spPr>
          <a:xfrm>
            <a:off x="9554088" y="5462462"/>
            <a:ext cx="53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D</a:t>
            </a:r>
            <a:endParaRPr kumimoji="1" lang="zh-CN" altLang="en-US" b="1" dirty="0"/>
          </a:p>
        </p:txBody>
      </p:sp>
      <p:sp>
        <p:nvSpPr>
          <p:cNvPr id="2" name="框架 1">
            <a:extLst>
              <a:ext uri="{FF2B5EF4-FFF2-40B4-BE49-F238E27FC236}">
                <a16:creationId xmlns:a16="http://schemas.microsoft.com/office/drawing/2014/main" id="{B33B40A1-B0EA-714A-A86A-CFA468B43A0D}"/>
              </a:ext>
            </a:extLst>
          </p:cNvPr>
          <p:cNvSpPr/>
          <p:nvPr/>
        </p:nvSpPr>
        <p:spPr>
          <a:xfrm>
            <a:off x="5474443" y="3138985"/>
            <a:ext cx="1526858" cy="1678675"/>
          </a:xfrm>
          <a:prstGeom prst="frame">
            <a:avLst>
              <a:gd name="adj1" fmla="val 0"/>
            </a:avLst>
          </a:prstGeom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6" name="框架 15">
            <a:extLst>
              <a:ext uri="{FF2B5EF4-FFF2-40B4-BE49-F238E27FC236}">
                <a16:creationId xmlns:a16="http://schemas.microsoft.com/office/drawing/2014/main" id="{2D398213-37D1-624D-96D0-9AFBC3914663}"/>
              </a:ext>
            </a:extLst>
          </p:cNvPr>
          <p:cNvSpPr/>
          <p:nvPr/>
        </p:nvSpPr>
        <p:spPr>
          <a:xfrm>
            <a:off x="8884655" y="3138985"/>
            <a:ext cx="1526858" cy="1678675"/>
          </a:xfrm>
          <a:prstGeom prst="frame">
            <a:avLst>
              <a:gd name="adj1" fmla="val 0"/>
            </a:avLst>
          </a:prstGeom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007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示&#10;&#10;中度可信度描述已自动生成">
            <a:extLst>
              <a:ext uri="{FF2B5EF4-FFF2-40B4-BE49-F238E27FC236}">
                <a16:creationId xmlns:a16="http://schemas.microsoft.com/office/drawing/2014/main" id="{9E847D3C-C5B6-DB41-A708-F196FA5DC6D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640158" y="5140503"/>
            <a:ext cx="3240000" cy="900000"/>
          </a:xfrm>
          <a:prstGeom prst="rect">
            <a:avLst/>
          </a:prstGeom>
        </p:spPr>
      </p:pic>
      <p:sp>
        <p:nvSpPr>
          <p:cNvPr id="5" name="标题 3">
            <a:extLst>
              <a:ext uri="{FF2B5EF4-FFF2-40B4-BE49-F238E27FC236}">
                <a16:creationId xmlns:a16="http://schemas.microsoft.com/office/drawing/2014/main" id="{7969DBDA-744A-F342-B1E5-4E90C67D05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677041"/>
            <a:ext cx="10515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Existing methods and limitations</a:t>
            </a:r>
            <a:endParaRPr kumimoji="1" lang="zh-CN" altLang="en-US" b="1" dirty="0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E39BED06-2C61-5C40-91E1-FB8A54EE2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kumimoji="1" lang="en-US" altLang="zh-CN" dirty="0"/>
              <a:t>Current layout to image generator</a:t>
            </a:r>
            <a:endParaRPr kumimoji="1" lang="zh-CN" altLang="en-US" dirty="0"/>
          </a:p>
        </p:txBody>
      </p:sp>
      <p:sp>
        <p:nvSpPr>
          <p:cNvPr id="7" name="梯形 6">
            <a:extLst>
              <a:ext uri="{FF2B5EF4-FFF2-40B4-BE49-F238E27FC236}">
                <a16:creationId xmlns:a16="http://schemas.microsoft.com/office/drawing/2014/main" id="{ACC9B6A6-BC44-7747-933D-58B39E8626F5}"/>
              </a:ext>
            </a:extLst>
          </p:cNvPr>
          <p:cNvSpPr/>
          <p:nvPr/>
        </p:nvSpPr>
        <p:spPr>
          <a:xfrm rot="16200000">
            <a:off x="3055436" y="3518210"/>
            <a:ext cx="1895707" cy="1717288"/>
          </a:xfrm>
          <a:prstGeom prst="trapezoid">
            <a:avLst/>
          </a:prstGeom>
          <a:solidFill>
            <a:schemeClr val="accent2">
              <a:lumMod val="75000"/>
              <a:alpha val="45000"/>
            </a:schemeClr>
          </a:solidFill>
          <a:ln>
            <a:solidFill>
              <a:schemeClr val="accent1">
                <a:shade val="50000"/>
                <a:alpha val="65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8" name="梯形 7">
            <a:extLst>
              <a:ext uri="{FF2B5EF4-FFF2-40B4-BE49-F238E27FC236}">
                <a16:creationId xmlns:a16="http://schemas.microsoft.com/office/drawing/2014/main" id="{6360608D-F33A-664F-A685-B7AB55AFDB26}"/>
              </a:ext>
            </a:extLst>
          </p:cNvPr>
          <p:cNvSpPr/>
          <p:nvPr/>
        </p:nvSpPr>
        <p:spPr>
          <a:xfrm rot="16200000">
            <a:off x="9198825" y="3568391"/>
            <a:ext cx="1895707" cy="1717288"/>
          </a:xfrm>
          <a:prstGeom prst="trapezoid">
            <a:avLst/>
          </a:prstGeom>
          <a:solidFill>
            <a:schemeClr val="accent2">
              <a:lumMod val="75000"/>
              <a:alpha val="45000"/>
            </a:schemeClr>
          </a:solidFill>
          <a:ln>
            <a:solidFill>
              <a:schemeClr val="accent1">
                <a:shade val="50000"/>
                <a:alpha val="65000"/>
              </a:schemeClr>
            </a:solidFill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D4FA90C4-23EE-1F48-9809-77738CD2EB32}"/>
              </a:ext>
            </a:extLst>
          </p:cNvPr>
          <p:cNvCxnSpPr>
            <a:cxnSpLocks/>
          </p:cNvCxnSpPr>
          <p:nvPr/>
        </p:nvCxnSpPr>
        <p:spPr>
          <a:xfrm>
            <a:off x="2791530" y="4376854"/>
            <a:ext cx="234177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立方体 9">
            <a:extLst>
              <a:ext uri="{FF2B5EF4-FFF2-40B4-BE49-F238E27FC236}">
                <a16:creationId xmlns:a16="http://schemas.microsoft.com/office/drawing/2014/main" id="{5582EED3-7F7E-DB4B-824B-DA04F9C15AFB}"/>
              </a:ext>
            </a:extLst>
          </p:cNvPr>
          <p:cNvSpPr/>
          <p:nvPr/>
        </p:nvSpPr>
        <p:spPr>
          <a:xfrm>
            <a:off x="7541009" y="4123291"/>
            <a:ext cx="1280530" cy="70743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/>
              <a:t>constant</a:t>
            </a:r>
            <a:endParaRPr kumimoji="1" lang="zh-CN" altLang="en-US" b="1" dirty="0"/>
          </a:p>
        </p:txBody>
      </p:sp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E9B9091B-38FF-814C-994A-57DCE52E3137}"/>
              </a:ext>
            </a:extLst>
          </p:cNvPr>
          <p:cNvCxnSpPr>
            <a:cxnSpLocks/>
          </p:cNvCxnSpPr>
          <p:nvPr/>
        </p:nvCxnSpPr>
        <p:spPr>
          <a:xfrm>
            <a:off x="8998105" y="4477008"/>
            <a:ext cx="234177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2F17361D-5A01-D944-9AC9-A2D0C1CD6DA6}"/>
              </a:ext>
            </a:extLst>
          </p:cNvPr>
          <p:cNvSpPr txBox="1"/>
          <p:nvPr/>
        </p:nvSpPr>
        <p:spPr>
          <a:xfrm>
            <a:off x="3926624" y="4207577"/>
            <a:ext cx="1516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G</a:t>
            </a:r>
            <a:endParaRPr kumimoji="1"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BC3CE7E-5259-9F46-AC76-0C2BC04F9383}"/>
              </a:ext>
            </a:extLst>
          </p:cNvPr>
          <p:cNvSpPr txBox="1"/>
          <p:nvPr/>
        </p:nvSpPr>
        <p:spPr>
          <a:xfrm>
            <a:off x="9983124" y="4242369"/>
            <a:ext cx="1516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G</a:t>
            </a:r>
            <a:endParaRPr kumimoji="1" lang="zh-CN" altLang="en-US" dirty="0"/>
          </a:p>
        </p:txBody>
      </p:sp>
      <p:pic>
        <p:nvPicPr>
          <p:cNvPr id="14" name="图片 13" descr="图示&#10;&#10;描述已自动生成">
            <a:extLst>
              <a:ext uri="{FF2B5EF4-FFF2-40B4-BE49-F238E27FC236}">
                <a16:creationId xmlns:a16="http://schemas.microsoft.com/office/drawing/2014/main" id="{37271F24-7F53-284C-A1FC-C5860425D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6306"/>
            <a:ext cx="2735777" cy="2260600"/>
          </a:xfrm>
          <a:prstGeom prst="rect">
            <a:avLst/>
          </a:prstGeom>
        </p:spPr>
      </p:pic>
      <p:pic>
        <p:nvPicPr>
          <p:cNvPr id="15" name="图片 14" descr="文本&#10;&#10;描述已自动生成">
            <a:extLst>
              <a:ext uri="{FF2B5EF4-FFF2-40B4-BE49-F238E27FC236}">
                <a16:creationId xmlns:a16="http://schemas.microsoft.com/office/drawing/2014/main" id="{FF6DCB13-7C28-8247-87EC-6B44C7BA7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90" y="2421671"/>
            <a:ext cx="4320000" cy="1045566"/>
          </a:xfrm>
          <a:prstGeom prst="rect">
            <a:avLst/>
          </a:prstGeom>
        </p:spPr>
      </p:pic>
      <p:pic>
        <p:nvPicPr>
          <p:cNvPr id="16" name="图片 15" descr="文本&#10;&#10;描述已自动生成">
            <a:extLst>
              <a:ext uri="{FF2B5EF4-FFF2-40B4-BE49-F238E27FC236}">
                <a16:creationId xmlns:a16="http://schemas.microsoft.com/office/drawing/2014/main" id="{CFF89B81-086A-4443-92CE-4624D54E72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2000" y="2522209"/>
            <a:ext cx="5400000" cy="960383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FCB15375-4561-5740-8281-075A4F452493}"/>
              </a:ext>
            </a:extLst>
          </p:cNvPr>
          <p:cNvSpPr/>
          <p:nvPr/>
        </p:nvSpPr>
        <p:spPr>
          <a:xfrm>
            <a:off x="11176472" y="4830726"/>
            <a:ext cx="323217" cy="544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732D8775-89B9-C742-9BF8-1B568F1515CB}"/>
              </a:ext>
            </a:extLst>
          </p:cNvPr>
          <p:cNvSpPr/>
          <p:nvPr/>
        </p:nvSpPr>
        <p:spPr>
          <a:xfrm>
            <a:off x="90416" y="5818902"/>
            <a:ext cx="733886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1" lang="en-US" altLang="zh-CN" sz="2800" b="0" cap="none" spc="0" dirty="0">
                <a:ln w="0"/>
                <a:solidFill>
                  <a:srgbClr val="FF0000"/>
                </a:solidFill>
                <a:effectLst/>
              </a:rPr>
              <a:t>Feature for each box generated independently</a:t>
            </a:r>
          </a:p>
          <a:p>
            <a:pPr algn="ctr"/>
            <a:r>
              <a:rPr kumimoji="1" lang="en-US" altLang="zh-CN" sz="2800" b="0" cap="none" spc="0" dirty="0">
                <a:ln w="0"/>
                <a:solidFill>
                  <a:srgbClr val="FF0000"/>
                </a:solidFill>
                <a:effectLst/>
              </a:rPr>
              <a:t>No explicit modelling about the context !</a:t>
            </a:r>
            <a:endParaRPr lang="zh-CN" altLang="en-US" sz="2800" b="0" cap="none" spc="0" dirty="0">
              <a:ln w="0"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7179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3C0EECEC-DF6C-4D42-A557-ED535D418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Existing methods and limitations</a:t>
            </a:r>
            <a:endParaRPr kumimoji="1" lang="zh-CN" altLang="en-US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6BE40F2D-8295-4243-9E6A-4FF8F6D82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kumimoji="1" lang="en-US" altLang="zh-CN" dirty="0"/>
              <a:t>Current layout to image discriminator</a:t>
            </a:r>
            <a:endParaRPr kumimoji="1" lang="zh-CN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1C6236-B711-EE4C-B10F-EAEF6E084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96854"/>
            <a:ext cx="2160000" cy="2160000"/>
          </a:xfrm>
          <a:prstGeom prst="rect">
            <a:avLst/>
          </a:prstGeom>
        </p:spPr>
      </p:pic>
      <p:sp>
        <p:nvSpPr>
          <p:cNvPr id="7" name="梯形 6">
            <a:extLst>
              <a:ext uri="{FF2B5EF4-FFF2-40B4-BE49-F238E27FC236}">
                <a16:creationId xmlns:a16="http://schemas.microsoft.com/office/drawing/2014/main" id="{824C94CE-990C-1D4D-A73C-0370698B3991}"/>
              </a:ext>
            </a:extLst>
          </p:cNvPr>
          <p:cNvSpPr/>
          <p:nvPr/>
        </p:nvSpPr>
        <p:spPr>
          <a:xfrm rot="5400000">
            <a:off x="3562747" y="3518210"/>
            <a:ext cx="1895707" cy="1717288"/>
          </a:xfrm>
          <a:prstGeom prst="trapezoid">
            <a:avLst/>
          </a:prstGeom>
          <a:solidFill>
            <a:schemeClr val="accent2">
              <a:lumMod val="75000"/>
              <a:alpha val="45000"/>
            </a:schemeClr>
          </a:solidFill>
          <a:ln>
            <a:solidFill>
              <a:schemeClr val="accent1">
                <a:shade val="50000"/>
                <a:alpha val="65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2C11139-31D6-F84D-B334-95E1645913A0}"/>
              </a:ext>
            </a:extLst>
          </p:cNvPr>
          <p:cNvSpPr txBox="1"/>
          <p:nvPr/>
        </p:nvSpPr>
        <p:spPr>
          <a:xfrm>
            <a:off x="4305235" y="4192188"/>
            <a:ext cx="598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D</a:t>
            </a:r>
            <a:endParaRPr kumimoji="1" lang="zh-CN" altLang="en-US" dirty="0"/>
          </a:p>
        </p:txBody>
      </p:sp>
      <p:sp>
        <p:nvSpPr>
          <p:cNvPr id="9" name="立方体 8">
            <a:extLst>
              <a:ext uri="{FF2B5EF4-FFF2-40B4-BE49-F238E27FC236}">
                <a16:creationId xmlns:a16="http://schemas.microsoft.com/office/drawing/2014/main" id="{AD610776-6999-7243-86B6-6D5714A89024}"/>
              </a:ext>
            </a:extLst>
          </p:cNvPr>
          <p:cNvSpPr/>
          <p:nvPr/>
        </p:nvSpPr>
        <p:spPr>
          <a:xfrm>
            <a:off x="5713604" y="3746854"/>
            <a:ext cx="1368000" cy="1260000"/>
          </a:xfrm>
          <a:prstGeom prst="cub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0" name="Rectangle 159">
            <a:extLst>
              <a:ext uri="{FF2B5EF4-FFF2-40B4-BE49-F238E27FC236}">
                <a16:creationId xmlns:a16="http://schemas.microsoft.com/office/drawing/2014/main" id="{3CF421CB-8E75-4548-B65A-B128E4F8E6BC}"/>
              </a:ext>
            </a:extLst>
          </p:cNvPr>
          <p:cNvSpPr/>
          <p:nvPr/>
        </p:nvSpPr>
        <p:spPr>
          <a:xfrm flipV="1">
            <a:off x="6007220" y="4097448"/>
            <a:ext cx="432000" cy="180000"/>
          </a:xfrm>
          <a:prstGeom prst="rect">
            <a:avLst/>
          </a:prstGeom>
          <a:noFill/>
          <a:ln w="31750">
            <a:solidFill>
              <a:srgbClr val="FF16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59">
            <a:extLst>
              <a:ext uri="{FF2B5EF4-FFF2-40B4-BE49-F238E27FC236}">
                <a16:creationId xmlns:a16="http://schemas.microsoft.com/office/drawing/2014/main" id="{689D6485-7EE2-894A-869A-38442E3F3322}"/>
              </a:ext>
            </a:extLst>
          </p:cNvPr>
          <p:cNvSpPr/>
          <p:nvPr/>
        </p:nvSpPr>
        <p:spPr>
          <a:xfrm flipV="1">
            <a:off x="5755220" y="4195603"/>
            <a:ext cx="468000" cy="4680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59">
            <a:extLst>
              <a:ext uri="{FF2B5EF4-FFF2-40B4-BE49-F238E27FC236}">
                <a16:creationId xmlns:a16="http://schemas.microsoft.com/office/drawing/2014/main" id="{95156B52-470F-6E4B-9079-959DAE15D9CB}"/>
              </a:ext>
            </a:extLst>
          </p:cNvPr>
          <p:cNvSpPr/>
          <p:nvPr/>
        </p:nvSpPr>
        <p:spPr>
          <a:xfrm flipV="1">
            <a:off x="6280722" y="4184036"/>
            <a:ext cx="468000" cy="468000"/>
          </a:xfrm>
          <a:prstGeom prst="rect">
            <a:avLst/>
          </a:pr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59">
            <a:extLst>
              <a:ext uri="{FF2B5EF4-FFF2-40B4-BE49-F238E27FC236}">
                <a16:creationId xmlns:a16="http://schemas.microsoft.com/office/drawing/2014/main" id="{714B6B35-1CFD-7A42-BB12-3436169BC7A9}"/>
              </a:ext>
            </a:extLst>
          </p:cNvPr>
          <p:cNvSpPr/>
          <p:nvPr/>
        </p:nvSpPr>
        <p:spPr>
          <a:xfrm flipV="1">
            <a:off x="6001983" y="4334647"/>
            <a:ext cx="468000" cy="468000"/>
          </a:xfrm>
          <a:prstGeom prst="rect">
            <a:avLst/>
          </a:prstGeom>
          <a:noFill/>
          <a:ln w="317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直线箭头连接符 13">
            <a:extLst>
              <a:ext uri="{FF2B5EF4-FFF2-40B4-BE49-F238E27FC236}">
                <a16:creationId xmlns:a16="http://schemas.microsoft.com/office/drawing/2014/main" id="{C867BD07-243F-764F-9BF3-428FDCBEFF07}"/>
              </a:ext>
            </a:extLst>
          </p:cNvPr>
          <p:cNvCxnSpPr>
            <a:cxnSpLocks/>
          </p:cNvCxnSpPr>
          <p:nvPr/>
        </p:nvCxnSpPr>
        <p:spPr>
          <a:xfrm>
            <a:off x="3092164" y="4322557"/>
            <a:ext cx="406993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C4E501EE-7869-3D4A-8A5C-0CA5DCDA1F20}"/>
              </a:ext>
            </a:extLst>
          </p:cNvPr>
          <p:cNvCxnSpPr>
            <a:cxnSpLocks/>
          </p:cNvCxnSpPr>
          <p:nvPr/>
        </p:nvCxnSpPr>
        <p:spPr>
          <a:xfrm>
            <a:off x="5348227" y="4361063"/>
            <a:ext cx="3600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5FEF0FD0-56A8-F246-8F6A-0992FDB8ED19}"/>
              </a:ext>
            </a:extLst>
          </p:cNvPr>
          <p:cNvCxnSpPr>
            <a:cxnSpLocks/>
          </p:cNvCxnSpPr>
          <p:nvPr/>
        </p:nvCxnSpPr>
        <p:spPr>
          <a:xfrm flipV="1">
            <a:off x="7195615" y="3746854"/>
            <a:ext cx="667339" cy="44533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id="{82D2E031-8C44-B145-8E5B-1FF4A8C36E32}"/>
              </a:ext>
            </a:extLst>
          </p:cNvPr>
          <p:cNvCxnSpPr>
            <a:cxnSpLocks/>
          </p:cNvCxnSpPr>
          <p:nvPr/>
        </p:nvCxnSpPr>
        <p:spPr>
          <a:xfrm>
            <a:off x="7196164" y="4670452"/>
            <a:ext cx="666000" cy="44640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立方体 17">
            <a:extLst>
              <a:ext uri="{FF2B5EF4-FFF2-40B4-BE49-F238E27FC236}">
                <a16:creationId xmlns:a16="http://schemas.microsoft.com/office/drawing/2014/main" id="{A60E1970-E23F-DB41-8C39-BCFA94863458}"/>
              </a:ext>
            </a:extLst>
          </p:cNvPr>
          <p:cNvSpPr/>
          <p:nvPr/>
        </p:nvSpPr>
        <p:spPr>
          <a:xfrm>
            <a:off x="7976965" y="3429000"/>
            <a:ext cx="1440964" cy="366936"/>
          </a:xfrm>
          <a:prstGeom prst="cub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立方体 18">
            <a:extLst>
              <a:ext uri="{FF2B5EF4-FFF2-40B4-BE49-F238E27FC236}">
                <a16:creationId xmlns:a16="http://schemas.microsoft.com/office/drawing/2014/main" id="{20B97441-8C82-0041-884C-4DA249A7137C}"/>
              </a:ext>
            </a:extLst>
          </p:cNvPr>
          <p:cNvSpPr/>
          <p:nvPr/>
        </p:nvSpPr>
        <p:spPr>
          <a:xfrm>
            <a:off x="7964541" y="4575407"/>
            <a:ext cx="1440964" cy="366936"/>
          </a:xfrm>
          <a:prstGeom prst="cube">
            <a:avLst/>
          </a:prstGeom>
          <a:solidFill>
            <a:srgbClr val="FF16E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立方体 19">
            <a:extLst>
              <a:ext uri="{FF2B5EF4-FFF2-40B4-BE49-F238E27FC236}">
                <a16:creationId xmlns:a16="http://schemas.microsoft.com/office/drawing/2014/main" id="{95FC586E-5D01-554D-B1D3-2779348CB080}"/>
              </a:ext>
            </a:extLst>
          </p:cNvPr>
          <p:cNvSpPr/>
          <p:nvPr/>
        </p:nvSpPr>
        <p:spPr>
          <a:xfrm>
            <a:off x="7964541" y="5180446"/>
            <a:ext cx="1440964" cy="366936"/>
          </a:xfrm>
          <a:prstGeom prst="cube">
            <a:avLst/>
          </a:prstGeom>
          <a:solidFill>
            <a:srgbClr val="7030A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立方体 20">
            <a:extLst>
              <a:ext uri="{FF2B5EF4-FFF2-40B4-BE49-F238E27FC236}">
                <a16:creationId xmlns:a16="http://schemas.microsoft.com/office/drawing/2014/main" id="{2FC5395E-5F47-DF47-B944-705EC84B6446}"/>
              </a:ext>
            </a:extLst>
          </p:cNvPr>
          <p:cNvSpPr/>
          <p:nvPr/>
        </p:nvSpPr>
        <p:spPr>
          <a:xfrm>
            <a:off x="7976965" y="5728574"/>
            <a:ext cx="1440964" cy="366936"/>
          </a:xfrm>
          <a:prstGeom prst="cube">
            <a:avLst/>
          </a:prstGeom>
          <a:solidFill>
            <a:srgbClr val="00206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立方体 21">
            <a:extLst>
              <a:ext uri="{FF2B5EF4-FFF2-40B4-BE49-F238E27FC236}">
                <a16:creationId xmlns:a16="http://schemas.microsoft.com/office/drawing/2014/main" id="{1DD0F0D2-54AF-DD4C-A708-9A1D6384960C}"/>
              </a:ext>
            </a:extLst>
          </p:cNvPr>
          <p:cNvSpPr/>
          <p:nvPr/>
        </p:nvSpPr>
        <p:spPr>
          <a:xfrm>
            <a:off x="7964541" y="6295768"/>
            <a:ext cx="1440964" cy="366936"/>
          </a:xfrm>
          <a:prstGeom prst="cube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5F7BDCA4-B02B-4440-A09F-5EC72A672109}"/>
              </a:ext>
            </a:extLst>
          </p:cNvPr>
          <p:cNvSpPr txBox="1"/>
          <p:nvPr/>
        </p:nvSpPr>
        <p:spPr>
          <a:xfrm rot="19578845">
            <a:off x="6832815" y="2939628"/>
            <a:ext cx="2090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Global pooling</a:t>
            </a:r>
            <a:endParaRPr kumimoji="1" lang="zh-CN" altLang="en-US" b="1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71D3CAA-7C13-6143-B627-531C6989598D}"/>
              </a:ext>
            </a:extLst>
          </p:cNvPr>
          <p:cNvSpPr txBox="1"/>
          <p:nvPr/>
        </p:nvSpPr>
        <p:spPr>
          <a:xfrm rot="2067687">
            <a:off x="6723382" y="5300452"/>
            <a:ext cx="1644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/>
              <a:t>ROI pooling</a:t>
            </a:r>
            <a:endParaRPr kumimoji="1" lang="zh-CN" altLang="en-US" b="1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9067816-F335-2947-9FCA-F5FC8EA43F18}"/>
              </a:ext>
            </a:extLst>
          </p:cNvPr>
          <p:cNvSpPr txBox="1"/>
          <p:nvPr/>
        </p:nvSpPr>
        <p:spPr>
          <a:xfrm>
            <a:off x="10253591" y="3296854"/>
            <a:ext cx="1870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/>
              <a:t>Real or Fake</a:t>
            </a:r>
          </a:p>
          <a:p>
            <a:pPr algn="ctr"/>
            <a:r>
              <a:rPr kumimoji="1" lang="en-US" altLang="zh-CN" b="1" dirty="0"/>
              <a:t>Image level</a:t>
            </a:r>
            <a:endParaRPr kumimoji="1" lang="zh-CN" altLang="en-US" b="1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542578E5-771F-B14C-A087-34D662424224}"/>
              </a:ext>
            </a:extLst>
          </p:cNvPr>
          <p:cNvSpPr txBox="1"/>
          <p:nvPr/>
        </p:nvSpPr>
        <p:spPr>
          <a:xfrm>
            <a:off x="10377326" y="5389839"/>
            <a:ext cx="1870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/>
              <a:t>Real or Fake</a:t>
            </a:r>
          </a:p>
          <a:p>
            <a:pPr algn="ctr"/>
            <a:r>
              <a:rPr kumimoji="1" lang="en-US" altLang="zh-CN" b="1" dirty="0"/>
              <a:t>Region level</a:t>
            </a:r>
            <a:endParaRPr kumimoji="1" lang="zh-CN" altLang="en-US" b="1" dirty="0"/>
          </a:p>
        </p:txBody>
      </p:sp>
      <p:cxnSp>
        <p:nvCxnSpPr>
          <p:cNvPr id="27" name="直线箭头连接符 26">
            <a:extLst>
              <a:ext uri="{FF2B5EF4-FFF2-40B4-BE49-F238E27FC236}">
                <a16:creationId xmlns:a16="http://schemas.microsoft.com/office/drawing/2014/main" id="{4BFB427C-BE4A-1847-9E38-4C0E4A4F72A3}"/>
              </a:ext>
            </a:extLst>
          </p:cNvPr>
          <p:cNvCxnSpPr>
            <a:cxnSpLocks/>
          </p:cNvCxnSpPr>
          <p:nvPr/>
        </p:nvCxnSpPr>
        <p:spPr>
          <a:xfrm>
            <a:off x="9712785" y="5414414"/>
            <a:ext cx="802815" cy="23203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>
            <a:extLst>
              <a:ext uri="{FF2B5EF4-FFF2-40B4-BE49-F238E27FC236}">
                <a16:creationId xmlns:a16="http://schemas.microsoft.com/office/drawing/2014/main" id="{8CEFF811-E43E-534C-9126-FD5136ADF71B}"/>
              </a:ext>
            </a:extLst>
          </p:cNvPr>
          <p:cNvSpPr/>
          <p:nvPr/>
        </p:nvSpPr>
        <p:spPr>
          <a:xfrm>
            <a:off x="1008498" y="5511507"/>
            <a:ext cx="6618935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1" lang="en-US" altLang="zh-CN" sz="2800" b="0" cap="none" spc="0" dirty="0">
                <a:ln w="0"/>
                <a:solidFill>
                  <a:srgbClr val="FF0000"/>
                </a:solidFill>
                <a:effectLst/>
              </a:rPr>
              <a:t>Classification based discriminator</a:t>
            </a:r>
          </a:p>
          <a:p>
            <a:pPr algn="ctr"/>
            <a:endParaRPr kumimoji="1" lang="en-US" altLang="zh-CN" sz="2800" b="0" cap="none" spc="0" dirty="0">
              <a:ln w="0"/>
              <a:solidFill>
                <a:srgbClr val="FF0000"/>
              </a:solidFill>
              <a:effectLst/>
            </a:endParaRPr>
          </a:p>
          <a:p>
            <a:pPr algn="ctr"/>
            <a:r>
              <a:rPr kumimoji="1" lang="en-US" altLang="zh-CN" sz="2800" b="0" cap="none" spc="0" dirty="0">
                <a:ln w="0"/>
                <a:solidFill>
                  <a:srgbClr val="FF0000"/>
                </a:solidFill>
                <a:effectLst/>
              </a:rPr>
              <a:t>No location sensitive appearance penalty </a:t>
            </a:r>
            <a:r>
              <a:rPr kumimoji="1" lang="en-US" altLang="zh-CN" sz="2800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! </a:t>
            </a:r>
            <a:endParaRPr lang="zh-CN" altLang="en-US" sz="28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CB4BBC57-7EB3-0241-AAEB-D2554E503EB1}"/>
              </a:ext>
            </a:extLst>
          </p:cNvPr>
          <p:cNvCxnSpPr>
            <a:cxnSpLocks/>
          </p:cNvCxnSpPr>
          <p:nvPr/>
        </p:nvCxnSpPr>
        <p:spPr>
          <a:xfrm>
            <a:off x="9712785" y="4890184"/>
            <a:ext cx="802815" cy="62132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线箭头连接符 29">
            <a:extLst>
              <a:ext uri="{FF2B5EF4-FFF2-40B4-BE49-F238E27FC236}">
                <a16:creationId xmlns:a16="http://schemas.microsoft.com/office/drawing/2014/main" id="{C6FBC37B-B237-7242-AD36-7BFBFCA57323}"/>
              </a:ext>
            </a:extLst>
          </p:cNvPr>
          <p:cNvCxnSpPr>
            <a:cxnSpLocks/>
          </p:cNvCxnSpPr>
          <p:nvPr/>
        </p:nvCxnSpPr>
        <p:spPr>
          <a:xfrm>
            <a:off x="9712785" y="5912042"/>
            <a:ext cx="802815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线箭头连接符 30">
            <a:extLst>
              <a:ext uri="{FF2B5EF4-FFF2-40B4-BE49-F238E27FC236}">
                <a16:creationId xmlns:a16="http://schemas.microsoft.com/office/drawing/2014/main" id="{5DB019AC-71CD-2641-8644-38BF20D8E668}"/>
              </a:ext>
            </a:extLst>
          </p:cNvPr>
          <p:cNvCxnSpPr>
            <a:cxnSpLocks/>
          </p:cNvCxnSpPr>
          <p:nvPr/>
        </p:nvCxnSpPr>
        <p:spPr>
          <a:xfrm flipV="1">
            <a:off x="9712785" y="6035737"/>
            <a:ext cx="802815" cy="41982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线箭头连接符 31">
            <a:extLst>
              <a:ext uri="{FF2B5EF4-FFF2-40B4-BE49-F238E27FC236}">
                <a16:creationId xmlns:a16="http://schemas.microsoft.com/office/drawing/2014/main" id="{F0FFB6D0-229E-2141-9B4B-D9F1DCB0F732}"/>
              </a:ext>
            </a:extLst>
          </p:cNvPr>
          <p:cNvCxnSpPr>
            <a:cxnSpLocks/>
          </p:cNvCxnSpPr>
          <p:nvPr/>
        </p:nvCxnSpPr>
        <p:spPr>
          <a:xfrm>
            <a:off x="9574511" y="3592705"/>
            <a:ext cx="802815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144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AD7D2A7D-0119-3D4F-87FD-FD12F1F31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zh-CN" dirty="0"/>
              <a:t>Our method</a:t>
            </a:r>
            <a:endParaRPr kumimoji="1" lang="zh-CN" altLang="en-US" sz="2200" dirty="0"/>
          </a:p>
        </p:txBody>
      </p:sp>
      <p:grpSp>
        <p:nvGrpSpPr>
          <p:cNvPr id="5" name="Group 44">
            <a:extLst>
              <a:ext uri="{FF2B5EF4-FFF2-40B4-BE49-F238E27FC236}">
                <a16:creationId xmlns:a16="http://schemas.microsoft.com/office/drawing/2014/main" id="{4B3A8BFD-77B1-7F41-992E-70426E6A7DED}"/>
              </a:ext>
            </a:extLst>
          </p:cNvPr>
          <p:cNvGrpSpPr/>
          <p:nvPr/>
        </p:nvGrpSpPr>
        <p:grpSpPr>
          <a:xfrm>
            <a:off x="0" y="1690688"/>
            <a:ext cx="12562935" cy="3960000"/>
            <a:chOff x="478342" y="793935"/>
            <a:chExt cx="11964311" cy="3771307"/>
          </a:xfrm>
        </p:grpSpPr>
        <p:grpSp>
          <p:nvGrpSpPr>
            <p:cNvPr id="6" name="Group 17">
              <a:extLst>
                <a:ext uri="{FF2B5EF4-FFF2-40B4-BE49-F238E27FC236}">
                  <a16:creationId xmlns:a16="http://schemas.microsoft.com/office/drawing/2014/main" id="{64F504FA-37C6-FE44-BFCB-36B7A509DB53}"/>
                </a:ext>
              </a:extLst>
            </p:cNvPr>
            <p:cNvGrpSpPr/>
            <p:nvPr/>
          </p:nvGrpSpPr>
          <p:grpSpPr>
            <a:xfrm>
              <a:off x="478342" y="2879973"/>
              <a:ext cx="1439343" cy="1214578"/>
              <a:chOff x="840284" y="2879973"/>
              <a:chExt cx="1439343" cy="1214578"/>
            </a:xfrm>
          </p:grpSpPr>
          <p:grpSp>
            <p:nvGrpSpPr>
              <p:cNvPr id="105" name="Group 8">
                <a:extLst>
                  <a:ext uri="{FF2B5EF4-FFF2-40B4-BE49-F238E27FC236}">
                    <a16:creationId xmlns:a16="http://schemas.microsoft.com/office/drawing/2014/main" id="{9A91D9D5-EAD8-4D4A-BEA2-C745F1DD6327}"/>
                  </a:ext>
                </a:extLst>
              </p:cNvPr>
              <p:cNvGrpSpPr/>
              <p:nvPr/>
            </p:nvGrpSpPr>
            <p:grpSpPr>
              <a:xfrm>
                <a:off x="951462" y="3475071"/>
                <a:ext cx="497616" cy="211040"/>
                <a:chOff x="28897" y="6745841"/>
                <a:chExt cx="373866" cy="191854"/>
              </a:xfrm>
            </p:grpSpPr>
            <p:sp>
              <p:nvSpPr>
                <p:cNvPr id="120" name="Rectangle 9">
                  <a:extLst>
                    <a:ext uri="{FF2B5EF4-FFF2-40B4-BE49-F238E27FC236}">
                      <a16:creationId xmlns:a16="http://schemas.microsoft.com/office/drawing/2014/main" id="{A862EA6E-63F5-5C4F-ADD4-8F672DA99825}"/>
                    </a:ext>
                  </a:extLst>
                </p:cNvPr>
                <p:cNvSpPr/>
                <p:nvPr/>
              </p:nvSpPr>
              <p:spPr>
                <a:xfrm>
                  <a:off x="80243" y="6794119"/>
                  <a:ext cx="178871" cy="9289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40" b="1" dirty="0"/>
                </a:p>
              </p:txBody>
            </p:sp>
            <p:sp>
              <p:nvSpPr>
                <p:cNvPr id="121" name="TextBox 10">
                  <a:extLst>
                    <a:ext uri="{FF2B5EF4-FFF2-40B4-BE49-F238E27FC236}">
                      <a16:creationId xmlns:a16="http://schemas.microsoft.com/office/drawing/2014/main" id="{F6D4A340-2B23-D941-BD10-DD7695867DBF}"/>
                    </a:ext>
                  </a:extLst>
                </p:cNvPr>
                <p:cNvSpPr txBox="1"/>
                <p:nvPr/>
              </p:nvSpPr>
              <p:spPr>
                <a:xfrm>
                  <a:off x="28897" y="6745841"/>
                  <a:ext cx="373866" cy="1918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40" b="1" dirty="0">
                      <a:solidFill>
                        <a:schemeClr val="bg1"/>
                      </a:solidFill>
                    </a:rPr>
                    <a:t>bowl</a:t>
                  </a:r>
                </a:p>
              </p:txBody>
            </p:sp>
          </p:grpSp>
          <p:grpSp>
            <p:nvGrpSpPr>
              <p:cNvPr id="106" name="Group 11">
                <a:extLst>
                  <a:ext uri="{FF2B5EF4-FFF2-40B4-BE49-F238E27FC236}">
                    <a16:creationId xmlns:a16="http://schemas.microsoft.com/office/drawing/2014/main" id="{4BA80A5F-A0ED-AA49-A25C-3DB5599F727B}"/>
                  </a:ext>
                </a:extLst>
              </p:cNvPr>
              <p:cNvGrpSpPr/>
              <p:nvPr/>
            </p:nvGrpSpPr>
            <p:grpSpPr>
              <a:xfrm>
                <a:off x="840284" y="3128393"/>
                <a:ext cx="497616" cy="211040"/>
                <a:chOff x="28820" y="6739689"/>
                <a:chExt cx="373866" cy="191854"/>
              </a:xfrm>
            </p:grpSpPr>
            <p:sp>
              <p:nvSpPr>
                <p:cNvPr id="118" name="Rectangle 12">
                  <a:extLst>
                    <a:ext uri="{FF2B5EF4-FFF2-40B4-BE49-F238E27FC236}">
                      <a16:creationId xmlns:a16="http://schemas.microsoft.com/office/drawing/2014/main" id="{F01E8981-88FA-5540-B65D-7747A6228C1E}"/>
                    </a:ext>
                  </a:extLst>
                </p:cNvPr>
                <p:cNvSpPr/>
                <p:nvPr/>
              </p:nvSpPr>
              <p:spPr>
                <a:xfrm>
                  <a:off x="80243" y="6794119"/>
                  <a:ext cx="178871" cy="92890"/>
                </a:xfrm>
                <a:prstGeom prst="rect">
                  <a:avLst/>
                </a:prstGeom>
                <a:solidFill>
                  <a:srgbClr val="3507F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40" b="1" dirty="0"/>
                </a:p>
              </p:txBody>
            </p:sp>
            <p:sp>
              <p:nvSpPr>
                <p:cNvPr id="119" name="TextBox 13">
                  <a:extLst>
                    <a:ext uri="{FF2B5EF4-FFF2-40B4-BE49-F238E27FC236}">
                      <a16:creationId xmlns:a16="http://schemas.microsoft.com/office/drawing/2014/main" id="{4031539E-5ACC-9944-A13A-DA1E4CEF2378}"/>
                    </a:ext>
                  </a:extLst>
                </p:cNvPr>
                <p:cNvSpPr txBox="1"/>
                <p:nvPr/>
              </p:nvSpPr>
              <p:spPr>
                <a:xfrm>
                  <a:off x="28820" y="6739689"/>
                  <a:ext cx="373866" cy="1918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40" b="1" dirty="0">
                      <a:solidFill>
                        <a:schemeClr val="bg1"/>
                      </a:solidFill>
                    </a:rPr>
                    <a:t>bowl</a:t>
                  </a:r>
                </a:p>
              </p:txBody>
            </p:sp>
          </p:grpSp>
          <p:grpSp>
            <p:nvGrpSpPr>
              <p:cNvPr id="107" name="Group 14">
                <a:extLst>
                  <a:ext uri="{FF2B5EF4-FFF2-40B4-BE49-F238E27FC236}">
                    <a16:creationId xmlns:a16="http://schemas.microsoft.com/office/drawing/2014/main" id="{7011110C-F66A-0946-B139-9F81FB14330F}"/>
                  </a:ext>
                </a:extLst>
              </p:cNvPr>
              <p:cNvGrpSpPr/>
              <p:nvPr/>
            </p:nvGrpSpPr>
            <p:grpSpPr>
              <a:xfrm>
                <a:off x="1161193" y="2942139"/>
                <a:ext cx="497616" cy="211040"/>
                <a:chOff x="26987" y="6742604"/>
                <a:chExt cx="373866" cy="191854"/>
              </a:xfrm>
            </p:grpSpPr>
            <p:sp>
              <p:nvSpPr>
                <p:cNvPr id="116" name="Rectangle 15">
                  <a:extLst>
                    <a:ext uri="{FF2B5EF4-FFF2-40B4-BE49-F238E27FC236}">
                      <a16:creationId xmlns:a16="http://schemas.microsoft.com/office/drawing/2014/main" id="{32013614-4F11-0C48-BA32-4C915E068E5F}"/>
                    </a:ext>
                  </a:extLst>
                </p:cNvPr>
                <p:cNvSpPr/>
                <p:nvPr/>
              </p:nvSpPr>
              <p:spPr>
                <a:xfrm>
                  <a:off x="80243" y="6794119"/>
                  <a:ext cx="178871" cy="9289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40" b="1" dirty="0"/>
                </a:p>
              </p:txBody>
            </p:sp>
            <p:sp>
              <p:nvSpPr>
                <p:cNvPr id="117" name="TextBox 16">
                  <a:extLst>
                    <a:ext uri="{FF2B5EF4-FFF2-40B4-BE49-F238E27FC236}">
                      <a16:creationId xmlns:a16="http://schemas.microsoft.com/office/drawing/2014/main" id="{448D2098-9CA4-E142-8759-812BE83FB738}"/>
                    </a:ext>
                  </a:extLst>
                </p:cNvPr>
                <p:cNvSpPr txBox="1"/>
                <p:nvPr/>
              </p:nvSpPr>
              <p:spPr>
                <a:xfrm>
                  <a:off x="26987" y="6742604"/>
                  <a:ext cx="373866" cy="1918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40" b="1" dirty="0">
                      <a:solidFill>
                        <a:schemeClr val="bg1"/>
                      </a:solidFill>
                    </a:rPr>
                    <a:t>bowl</a:t>
                  </a:r>
                </a:p>
              </p:txBody>
            </p:sp>
          </p:grpSp>
          <p:sp>
            <p:nvSpPr>
              <p:cNvPr id="108" name="Rectangle 26">
                <a:extLst>
                  <a:ext uri="{FF2B5EF4-FFF2-40B4-BE49-F238E27FC236}">
                    <a16:creationId xmlns:a16="http://schemas.microsoft.com/office/drawing/2014/main" id="{AA92C527-49C2-C546-AA59-4C2B28D0418F}"/>
                  </a:ext>
                </a:extLst>
              </p:cNvPr>
              <p:cNvSpPr/>
              <p:nvPr/>
            </p:nvSpPr>
            <p:spPr>
              <a:xfrm>
                <a:off x="897493" y="2879973"/>
                <a:ext cx="1208755" cy="121457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87"/>
              </a:p>
            </p:txBody>
          </p:sp>
          <p:sp>
            <p:nvSpPr>
              <p:cNvPr id="109" name="Rectangle 27">
                <a:extLst>
                  <a:ext uri="{FF2B5EF4-FFF2-40B4-BE49-F238E27FC236}">
                    <a16:creationId xmlns:a16="http://schemas.microsoft.com/office/drawing/2014/main" id="{784057B5-D5B9-C145-944E-461C7ACF4F23}"/>
                  </a:ext>
                </a:extLst>
              </p:cNvPr>
              <p:cNvSpPr/>
              <p:nvPr/>
            </p:nvSpPr>
            <p:spPr>
              <a:xfrm>
                <a:off x="1019803" y="3528162"/>
                <a:ext cx="819757" cy="556268"/>
              </a:xfrm>
              <a:prstGeom prst="rect">
                <a:avLst/>
              </a:prstGeom>
              <a:noFill/>
              <a:ln w="127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87"/>
              </a:p>
            </p:txBody>
          </p:sp>
          <p:sp>
            <p:nvSpPr>
              <p:cNvPr id="110" name="Rectangle 28">
                <a:extLst>
                  <a:ext uri="{FF2B5EF4-FFF2-40B4-BE49-F238E27FC236}">
                    <a16:creationId xmlns:a16="http://schemas.microsoft.com/office/drawing/2014/main" id="{3E438CB9-519C-284F-83F4-20BD8EAC0307}"/>
                  </a:ext>
                </a:extLst>
              </p:cNvPr>
              <p:cNvSpPr/>
              <p:nvPr/>
            </p:nvSpPr>
            <p:spPr>
              <a:xfrm>
                <a:off x="908728" y="3189396"/>
                <a:ext cx="550088" cy="479901"/>
              </a:xfrm>
              <a:prstGeom prst="rect">
                <a:avLst/>
              </a:prstGeom>
              <a:noFill/>
              <a:ln w="12700">
                <a:solidFill>
                  <a:srgbClr val="3507F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87"/>
              </a:p>
            </p:txBody>
          </p:sp>
          <p:grpSp>
            <p:nvGrpSpPr>
              <p:cNvPr id="111" name="Group 29">
                <a:extLst>
                  <a:ext uri="{FF2B5EF4-FFF2-40B4-BE49-F238E27FC236}">
                    <a16:creationId xmlns:a16="http://schemas.microsoft.com/office/drawing/2014/main" id="{EA4C4369-C9C7-DC44-9290-8E04A89BDD74}"/>
                  </a:ext>
                </a:extLst>
              </p:cNvPr>
              <p:cNvGrpSpPr/>
              <p:nvPr/>
            </p:nvGrpSpPr>
            <p:grpSpPr>
              <a:xfrm>
                <a:off x="1782011" y="3067575"/>
                <a:ext cx="497616" cy="211040"/>
                <a:chOff x="21530" y="6740190"/>
                <a:chExt cx="373866" cy="191854"/>
              </a:xfrm>
            </p:grpSpPr>
            <p:sp>
              <p:nvSpPr>
                <p:cNvPr id="114" name="Rectangle 30">
                  <a:extLst>
                    <a:ext uri="{FF2B5EF4-FFF2-40B4-BE49-F238E27FC236}">
                      <a16:creationId xmlns:a16="http://schemas.microsoft.com/office/drawing/2014/main" id="{A783E538-ECEA-C14B-9320-EAD3D79B8B3E}"/>
                    </a:ext>
                  </a:extLst>
                </p:cNvPr>
                <p:cNvSpPr/>
                <p:nvPr/>
              </p:nvSpPr>
              <p:spPr>
                <a:xfrm>
                  <a:off x="80243" y="6794119"/>
                  <a:ext cx="178871" cy="9289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40" b="1" dirty="0"/>
                </a:p>
              </p:txBody>
            </p:sp>
            <p:sp>
              <p:nvSpPr>
                <p:cNvPr id="115" name="TextBox 31">
                  <a:extLst>
                    <a:ext uri="{FF2B5EF4-FFF2-40B4-BE49-F238E27FC236}">
                      <a16:creationId xmlns:a16="http://schemas.microsoft.com/office/drawing/2014/main" id="{5E26B31C-C1FD-6047-812B-7C927A8CF8F6}"/>
                    </a:ext>
                  </a:extLst>
                </p:cNvPr>
                <p:cNvSpPr txBox="1"/>
                <p:nvPr/>
              </p:nvSpPr>
              <p:spPr>
                <a:xfrm>
                  <a:off x="21530" y="6740190"/>
                  <a:ext cx="373866" cy="1918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40" b="1" dirty="0">
                      <a:solidFill>
                        <a:schemeClr val="bg1"/>
                      </a:solidFill>
                    </a:rPr>
                    <a:t>bowl</a:t>
                  </a:r>
                </a:p>
              </p:txBody>
            </p:sp>
          </p:grpSp>
          <p:sp>
            <p:nvSpPr>
              <p:cNvPr id="112" name="Rectangle 32">
                <a:extLst>
                  <a:ext uri="{FF2B5EF4-FFF2-40B4-BE49-F238E27FC236}">
                    <a16:creationId xmlns:a16="http://schemas.microsoft.com/office/drawing/2014/main" id="{FE5E9735-E4C8-1E4B-8472-3340510F717E}"/>
                  </a:ext>
                </a:extLst>
              </p:cNvPr>
              <p:cNvSpPr/>
              <p:nvPr/>
            </p:nvSpPr>
            <p:spPr>
              <a:xfrm>
                <a:off x="1440495" y="3122861"/>
                <a:ext cx="660275" cy="535888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87"/>
              </a:p>
            </p:txBody>
          </p:sp>
          <p:sp>
            <p:nvSpPr>
              <p:cNvPr id="113" name="Rectangle 36">
                <a:extLst>
                  <a:ext uri="{FF2B5EF4-FFF2-40B4-BE49-F238E27FC236}">
                    <a16:creationId xmlns:a16="http://schemas.microsoft.com/office/drawing/2014/main" id="{17B6707B-B860-2E47-860E-051758498977}"/>
                  </a:ext>
                </a:extLst>
              </p:cNvPr>
              <p:cNvSpPr/>
              <p:nvPr/>
            </p:nvSpPr>
            <p:spPr>
              <a:xfrm>
                <a:off x="1232077" y="3001862"/>
                <a:ext cx="446396" cy="164179"/>
              </a:xfrm>
              <a:prstGeom prst="rect">
                <a:avLst/>
              </a:prstGeom>
              <a:noFill/>
              <a:ln w="127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87"/>
              </a:p>
            </p:txBody>
          </p:sp>
        </p:grpSp>
        <p:grpSp>
          <p:nvGrpSpPr>
            <p:cNvPr id="7" name="Group 54">
              <a:extLst>
                <a:ext uri="{FF2B5EF4-FFF2-40B4-BE49-F238E27FC236}">
                  <a16:creationId xmlns:a16="http://schemas.microsoft.com/office/drawing/2014/main" id="{EB1E9222-B269-D445-B19B-4A7EDBDE9EB9}"/>
                </a:ext>
              </a:extLst>
            </p:cNvPr>
            <p:cNvGrpSpPr/>
            <p:nvPr/>
          </p:nvGrpSpPr>
          <p:grpSpPr>
            <a:xfrm>
              <a:off x="5666185" y="889202"/>
              <a:ext cx="1114193" cy="769297"/>
              <a:chOff x="5333829" y="352443"/>
              <a:chExt cx="1114193" cy="769297"/>
            </a:xfrm>
          </p:grpSpPr>
          <p:sp>
            <p:nvSpPr>
              <p:cNvPr id="103" name="Trapezoid 45">
                <a:extLst>
                  <a:ext uri="{FF2B5EF4-FFF2-40B4-BE49-F238E27FC236}">
                    <a16:creationId xmlns:a16="http://schemas.microsoft.com/office/drawing/2014/main" id="{B325D288-13BD-4846-9981-B5E21185DB57}"/>
                  </a:ext>
                </a:extLst>
              </p:cNvPr>
              <p:cNvSpPr/>
              <p:nvPr/>
            </p:nvSpPr>
            <p:spPr>
              <a:xfrm rot="16200000">
                <a:off x="5506277" y="179995"/>
                <a:ext cx="769297" cy="1114193"/>
              </a:xfrm>
              <a:prstGeom prst="trapezoid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87" dirty="0"/>
              </a:p>
            </p:txBody>
          </p:sp>
          <p:sp>
            <p:nvSpPr>
              <p:cNvPr id="104" name="TextBox 47">
                <a:extLst>
                  <a:ext uri="{FF2B5EF4-FFF2-40B4-BE49-F238E27FC236}">
                    <a16:creationId xmlns:a16="http://schemas.microsoft.com/office/drawing/2014/main" id="{D5F37F59-7591-6449-9497-05984BECD10D}"/>
                  </a:ext>
                </a:extLst>
              </p:cNvPr>
              <p:cNvSpPr txBox="1"/>
              <p:nvPr/>
            </p:nvSpPr>
            <p:spPr>
              <a:xfrm>
                <a:off x="5368413" y="564953"/>
                <a:ext cx="1028759" cy="3341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80" dirty="0"/>
                  <a:t>Generator</a:t>
                </a:r>
                <a:endParaRPr lang="en-US" sz="1680" dirty="0"/>
              </a:p>
            </p:txBody>
          </p:sp>
        </p:grpSp>
        <p:grpSp>
          <p:nvGrpSpPr>
            <p:cNvPr id="8" name="Group 53">
              <a:extLst>
                <a:ext uri="{FF2B5EF4-FFF2-40B4-BE49-F238E27FC236}">
                  <a16:creationId xmlns:a16="http://schemas.microsoft.com/office/drawing/2014/main" id="{67F97473-F82F-7249-A4D0-CB64BD4991FF}"/>
                </a:ext>
              </a:extLst>
            </p:cNvPr>
            <p:cNvGrpSpPr/>
            <p:nvPr/>
          </p:nvGrpSpPr>
          <p:grpSpPr>
            <a:xfrm>
              <a:off x="9082837" y="941540"/>
              <a:ext cx="1298604" cy="769299"/>
              <a:chOff x="6519545" y="349580"/>
              <a:chExt cx="1298604" cy="769299"/>
            </a:xfrm>
          </p:grpSpPr>
          <p:sp>
            <p:nvSpPr>
              <p:cNvPr id="101" name="Trapezoid 48">
                <a:extLst>
                  <a:ext uri="{FF2B5EF4-FFF2-40B4-BE49-F238E27FC236}">
                    <a16:creationId xmlns:a16="http://schemas.microsoft.com/office/drawing/2014/main" id="{B13CF0C7-9940-B747-9BB4-14E9AEF3E2F1}"/>
                  </a:ext>
                </a:extLst>
              </p:cNvPr>
              <p:cNvSpPr/>
              <p:nvPr/>
            </p:nvSpPr>
            <p:spPr>
              <a:xfrm rot="5400000">
                <a:off x="6787125" y="153523"/>
                <a:ext cx="769299" cy="1161414"/>
              </a:xfrm>
              <a:prstGeom prst="trapezoid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87" dirty="0"/>
              </a:p>
            </p:txBody>
          </p:sp>
          <p:sp>
            <p:nvSpPr>
              <p:cNvPr id="102" name="TextBox 49">
                <a:extLst>
                  <a:ext uri="{FF2B5EF4-FFF2-40B4-BE49-F238E27FC236}">
                    <a16:creationId xmlns:a16="http://schemas.microsoft.com/office/drawing/2014/main" id="{7192E5AF-EB7A-5C44-8E49-1A741809D0CC}"/>
                  </a:ext>
                </a:extLst>
              </p:cNvPr>
              <p:cNvSpPr txBox="1"/>
              <p:nvPr/>
            </p:nvSpPr>
            <p:spPr>
              <a:xfrm>
                <a:off x="6519545" y="564953"/>
                <a:ext cx="1298604" cy="3341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80" dirty="0"/>
                  <a:t>Discriminator</a:t>
                </a:r>
                <a:endParaRPr lang="en-US" sz="1680" dirty="0"/>
              </a:p>
            </p:txBody>
          </p:sp>
        </p:grpSp>
        <p:cxnSp>
          <p:nvCxnSpPr>
            <p:cNvPr id="9" name="直线箭头连接符 33">
              <a:extLst>
                <a:ext uri="{FF2B5EF4-FFF2-40B4-BE49-F238E27FC236}">
                  <a16:creationId xmlns:a16="http://schemas.microsoft.com/office/drawing/2014/main" id="{FEE9D761-27B7-4845-B65A-DB82A9FA9BD7}"/>
                </a:ext>
              </a:extLst>
            </p:cNvPr>
            <p:cNvCxnSpPr>
              <a:cxnSpLocks/>
            </p:cNvCxnSpPr>
            <p:nvPr/>
          </p:nvCxnSpPr>
          <p:spPr>
            <a:xfrm>
              <a:off x="6865803" y="1288144"/>
              <a:ext cx="472402" cy="9801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213">
              <a:extLst>
                <a:ext uri="{FF2B5EF4-FFF2-40B4-BE49-F238E27FC236}">
                  <a16:creationId xmlns:a16="http://schemas.microsoft.com/office/drawing/2014/main" id="{3FBC9603-BB22-914B-8CF5-488AE37E6C18}"/>
                </a:ext>
              </a:extLst>
            </p:cNvPr>
            <p:cNvGrpSpPr/>
            <p:nvPr/>
          </p:nvGrpSpPr>
          <p:grpSpPr>
            <a:xfrm>
              <a:off x="7387418" y="793935"/>
              <a:ext cx="1270083" cy="1293131"/>
              <a:chOff x="7670536" y="1473385"/>
              <a:chExt cx="1270083" cy="1293131"/>
            </a:xfrm>
          </p:grpSpPr>
          <p:pic>
            <p:nvPicPr>
              <p:cNvPr id="99" name="Picture 5">
                <a:extLst>
                  <a:ext uri="{FF2B5EF4-FFF2-40B4-BE49-F238E27FC236}">
                    <a16:creationId xmlns:a16="http://schemas.microsoft.com/office/drawing/2014/main" id="{21E574B8-D309-274E-B030-60DF345EA1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21419" y="1547316"/>
                <a:ext cx="1219200" cy="1219200"/>
              </a:xfrm>
              <a:prstGeom prst="rect">
                <a:avLst/>
              </a:prstGeom>
            </p:spPr>
          </p:pic>
          <p:sp>
            <p:nvSpPr>
              <p:cNvPr id="100" name="TextBox 57">
                <a:extLst>
                  <a:ext uri="{FF2B5EF4-FFF2-40B4-BE49-F238E27FC236}">
                    <a16:creationId xmlns:a16="http://schemas.microsoft.com/office/drawing/2014/main" id="{EF20E0A4-03FF-E146-8026-13648A53CA05}"/>
                  </a:ext>
                </a:extLst>
              </p:cNvPr>
              <p:cNvSpPr txBox="1"/>
              <p:nvPr/>
            </p:nvSpPr>
            <p:spPr>
              <a:xfrm>
                <a:off x="7670536" y="1473385"/>
                <a:ext cx="960367" cy="3033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70" b="1" dirty="0"/>
                  <a:t>Generated</a:t>
                </a:r>
              </a:p>
            </p:txBody>
          </p:sp>
        </p:grpSp>
        <p:grpSp>
          <p:nvGrpSpPr>
            <p:cNvPr id="11" name="Group 64">
              <a:extLst>
                <a:ext uri="{FF2B5EF4-FFF2-40B4-BE49-F238E27FC236}">
                  <a16:creationId xmlns:a16="http://schemas.microsoft.com/office/drawing/2014/main" id="{2A9D6674-8A21-0F44-8D98-D93137F9BB7C}"/>
                </a:ext>
              </a:extLst>
            </p:cNvPr>
            <p:cNvGrpSpPr/>
            <p:nvPr/>
          </p:nvGrpSpPr>
          <p:grpSpPr>
            <a:xfrm>
              <a:off x="2039682" y="3157568"/>
              <a:ext cx="1381760" cy="639282"/>
              <a:chOff x="3948256" y="1707839"/>
              <a:chExt cx="1381760" cy="639282"/>
            </a:xfrm>
          </p:grpSpPr>
          <p:sp>
            <p:nvSpPr>
              <p:cNvPr id="97" name="Rectangle 52">
                <a:extLst>
                  <a:ext uri="{FF2B5EF4-FFF2-40B4-BE49-F238E27FC236}">
                    <a16:creationId xmlns:a16="http://schemas.microsoft.com/office/drawing/2014/main" id="{6EFEFBB1-DC2A-BF4E-8E61-A964F781C8E2}"/>
                  </a:ext>
                </a:extLst>
              </p:cNvPr>
              <p:cNvSpPr/>
              <p:nvPr/>
            </p:nvSpPr>
            <p:spPr>
              <a:xfrm>
                <a:off x="4136769" y="1707839"/>
                <a:ext cx="1000730" cy="63928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87" dirty="0"/>
              </a:p>
            </p:txBody>
          </p:sp>
          <p:sp>
            <p:nvSpPr>
              <p:cNvPr id="98" name="TextBox 61">
                <a:extLst>
                  <a:ext uri="{FF2B5EF4-FFF2-40B4-BE49-F238E27FC236}">
                    <a16:creationId xmlns:a16="http://schemas.microsoft.com/office/drawing/2014/main" id="{975C865D-0BAF-3047-BA9A-2B4DB4739B12}"/>
                  </a:ext>
                </a:extLst>
              </p:cNvPr>
              <p:cNvSpPr txBox="1"/>
              <p:nvPr/>
            </p:nvSpPr>
            <p:spPr>
              <a:xfrm>
                <a:off x="3948256" y="1742576"/>
                <a:ext cx="1381760" cy="580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80" dirty="0"/>
                  <a:t>Feature generation</a:t>
                </a:r>
              </a:p>
            </p:txBody>
          </p:sp>
        </p:grpSp>
        <p:sp>
          <p:nvSpPr>
            <p:cNvPr id="12" name="TextBox 63">
              <a:extLst>
                <a:ext uri="{FF2B5EF4-FFF2-40B4-BE49-F238E27FC236}">
                  <a16:creationId xmlns:a16="http://schemas.microsoft.com/office/drawing/2014/main" id="{FCB88268-90F8-DA4E-976E-927C0453AA08}"/>
                </a:ext>
              </a:extLst>
            </p:cNvPr>
            <p:cNvSpPr txBox="1"/>
            <p:nvPr/>
          </p:nvSpPr>
          <p:spPr>
            <a:xfrm>
              <a:off x="640038" y="2577828"/>
              <a:ext cx="1184901" cy="3341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80" dirty="0"/>
                <a:t>Input layout</a:t>
              </a:r>
            </a:p>
          </p:txBody>
        </p:sp>
        <p:cxnSp>
          <p:nvCxnSpPr>
            <p:cNvPr id="13" name="直线箭头连接符 33">
              <a:extLst>
                <a:ext uri="{FF2B5EF4-FFF2-40B4-BE49-F238E27FC236}">
                  <a16:creationId xmlns:a16="http://schemas.microsoft.com/office/drawing/2014/main" id="{5DBC336A-84ED-D344-B6AA-3D6FFE969024}"/>
                </a:ext>
              </a:extLst>
            </p:cNvPr>
            <p:cNvCxnSpPr>
              <a:cxnSpLocks/>
            </p:cNvCxnSpPr>
            <p:nvPr/>
          </p:nvCxnSpPr>
          <p:spPr>
            <a:xfrm>
              <a:off x="1804049" y="3450491"/>
              <a:ext cx="390415" cy="9801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线箭头连接符 33">
              <a:extLst>
                <a:ext uri="{FF2B5EF4-FFF2-40B4-BE49-F238E27FC236}">
                  <a16:creationId xmlns:a16="http://schemas.microsoft.com/office/drawing/2014/main" id="{33B02B9C-CB41-7047-A901-BDE6C31C9468}"/>
                </a:ext>
              </a:extLst>
            </p:cNvPr>
            <p:cNvCxnSpPr>
              <a:cxnSpLocks/>
            </p:cNvCxnSpPr>
            <p:nvPr/>
          </p:nvCxnSpPr>
          <p:spPr>
            <a:xfrm>
              <a:off x="3280003" y="3466482"/>
              <a:ext cx="354923" cy="9801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25">
                  <a:extLst>
                    <a:ext uri="{FF2B5EF4-FFF2-40B4-BE49-F238E27FC236}">
                      <a16:creationId xmlns:a16="http://schemas.microsoft.com/office/drawing/2014/main" id="{DE614E85-E5ED-B749-81F9-68855C2CD6F0}"/>
                    </a:ext>
                  </a:extLst>
                </p:cNvPr>
                <p:cNvSpPr txBox="1"/>
                <p:nvPr/>
              </p:nvSpPr>
              <p:spPr>
                <a:xfrm>
                  <a:off x="10765468" y="886273"/>
                  <a:ext cx="552194" cy="437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38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387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b>
                            <m:r>
                              <a:rPr kumimoji="1" lang="en-US" altLang="zh-CN" sz="2387" i="1">
                                <a:latin typeface="Cambria Math" panose="02040503050406030204" pitchFamily="18" charset="0"/>
                              </a:rPr>
                              <m:t>𝑖𝑚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387" dirty="0"/>
                </a:p>
              </p:txBody>
            </p:sp>
          </mc:Choice>
          <mc:Fallback xmlns="">
            <p:sp>
              <p:nvSpPr>
                <p:cNvPr id="14" name="文本框 25">
                  <a:extLst>
                    <a:ext uri="{FF2B5EF4-FFF2-40B4-BE49-F238E27FC236}">
                      <a16:creationId xmlns:a16="http://schemas.microsoft.com/office/drawing/2014/main" id="{7CD09482-E772-B84F-8A7E-CA72AA7D75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5468" y="886273"/>
                  <a:ext cx="552194" cy="437774"/>
                </a:xfrm>
                <a:prstGeom prst="rect">
                  <a:avLst/>
                </a:prstGeom>
                <a:blipFill>
                  <a:blip r:embed="rId3"/>
                  <a:stretch>
                    <a:fillRect l="-2128" r="-851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26">
                  <a:extLst>
                    <a:ext uri="{FF2B5EF4-FFF2-40B4-BE49-F238E27FC236}">
                      <a16:creationId xmlns:a16="http://schemas.microsoft.com/office/drawing/2014/main" id="{DE59FC4D-2EA7-9945-AE42-F495EB01E3F3}"/>
                    </a:ext>
                  </a:extLst>
                </p:cNvPr>
                <p:cNvSpPr txBox="1"/>
                <p:nvPr/>
              </p:nvSpPr>
              <p:spPr>
                <a:xfrm>
                  <a:off x="10547968" y="1417377"/>
                  <a:ext cx="1019331" cy="437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38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387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b>
                            <m:r>
                              <a:rPr kumimoji="1" lang="en-US" altLang="zh-CN" sz="2387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387" dirty="0"/>
                </a:p>
              </p:txBody>
            </p:sp>
          </mc:Choice>
          <mc:Fallback xmlns="">
            <p:sp>
              <p:nvSpPr>
                <p:cNvPr id="15" name="文本框 26">
                  <a:extLst>
                    <a:ext uri="{FF2B5EF4-FFF2-40B4-BE49-F238E27FC236}">
                      <a16:creationId xmlns:a16="http://schemas.microsoft.com/office/drawing/2014/main" id="{5D25D861-73AE-2D41-8D10-DFD3F0E139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47968" y="1417377"/>
                  <a:ext cx="1019331" cy="43777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本框 27">
                  <a:extLst>
                    <a:ext uri="{FF2B5EF4-FFF2-40B4-BE49-F238E27FC236}">
                      <a16:creationId xmlns:a16="http://schemas.microsoft.com/office/drawing/2014/main" id="{FC33F0E6-F819-4449-A813-F19F28084E77}"/>
                    </a:ext>
                  </a:extLst>
                </p:cNvPr>
                <p:cNvSpPr txBox="1"/>
                <p:nvPr/>
              </p:nvSpPr>
              <p:spPr>
                <a:xfrm>
                  <a:off x="11352873" y="3575015"/>
                  <a:ext cx="1019331" cy="437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sz="238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387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b>
                            <m:r>
                              <a:rPr kumimoji="1" lang="en-US" altLang="zh-CN" sz="2387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2387" dirty="0"/>
                </a:p>
              </p:txBody>
            </p:sp>
          </mc:Choice>
          <mc:Fallback xmlns="">
            <p:sp>
              <p:nvSpPr>
                <p:cNvPr id="16" name="文本框 27">
                  <a:extLst>
                    <a:ext uri="{FF2B5EF4-FFF2-40B4-BE49-F238E27FC236}">
                      <a16:creationId xmlns:a16="http://schemas.microsoft.com/office/drawing/2014/main" id="{144825AE-C767-BB42-B2EB-46E43DFF3A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52873" y="3575015"/>
                  <a:ext cx="1019331" cy="43777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矩形 28">
                  <a:extLst>
                    <a:ext uri="{FF2B5EF4-FFF2-40B4-BE49-F238E27FC236}">
                      <a16:creationId xmlns:a16="http://schemas.microsoft.com/office/drawing/2014/main" id="{94CA7404-4FEE-3043-A00C-A7426C0D6D9C}"/>
                    </a:ext>
                  </a:extLst>
                </p:cNvPr>
                <p:cNvSpPr/>
                <p:nvPr/>
              </p:nvSpPr>
              <p:spPr>
                <a:xfrm>
                  <a:off x="9585996" y="3654358"/>
                  <a:ext cx="321862" cy="238506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zh-CN" altLang="en-US" sz="2387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oMath>
                    </m:oMathPara>
                  </a14:m>
                  <a:endParaRPr kumimoji="1" lang="zh-CN" altLang="en-US" sz="2387" dirty="0"/>
                </a:p>
              </p:txBody>
            </p:sp>
          </mc:Choice>
          <mc:Fallback xmlns="">
            <p:sp>
              <p:nvSpPr>
                <p:cNvPr id="73" name="矩形 28">
                  <a:extLst>
                    <a:ext uri="{FF2B5EF4-FFF2-40B4-BE49-F238E27FC236}">
                      <a16:creationId xmlns:a16="http://schemas.microsoft.com/office/drawing/2014/main" id="{2AF88F83-0E25-4FD5-AEE9-75E2EB447B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85996" y="3654358"/>
                  <a:ext cx="321862" cy="238506"/>
                </a:xfrm>
                <a:prstGeom prst="rect">
                  <a:avLst/>
                </a:prstGeom>
                <a:blipFill>
                  <a:blip r:embed="rId7"/>
                  <a:stretch>
                    <a:fillRect l="-17308" b="-15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直线箭头连接符 39">
              <a:extLst>
                <a:ext uri="{FF2B5EF4-FFF2-40B4-BE49-F238E27FC236}">
                  <a16:creationId xmlns:a16="http://schemas.microsoft.com/office/drawing/2014/main" id="{96C7A87E-CABE-3641-BB8B-30F3CE235BB8}"/>
                </a:ext>
              </a:extLst>
            </p:cNvPr>
            <p:cNvCxnSpPr>
              <a:cxnSpLocks/>
            </p:cNvCxnSpPr>
            <p:nvPr/>
          </p:nvCxnSpPr>
          <p:spPr>
            <a:xfrm>
              <a:off x="9604657" y="1712999"/>
              <a:ext cx="0" cy="434518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线箭头连接符 41">
              <a:extLst>
                <a:ext uri="{FF2B5EF4-FFF2-40B4-BE49-F238E27FC236}">
                  <a16:creationId xmlns:a16="http://schemas.microsoft.com/office/drawing/2014/main" id="{D724207E-86D3-0043-A667-D31BDA9C03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66657" y="1055352"/>
              <a:ext cx="452239" cy="98570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线箭头连接符 43">
              <a:extLst>
                <a:ext uri="{FF2B5EF4-FFF2-40B4-BE49-F238E27FC236}">
                  <a16:creationId xmlns:a16="http://schemas.microsoft.com/office/drawing/2014/main" id="{4E78FDD3-1EE6-1244-A1BC-E9C44D09062C}"/>
                </a:ext>
              </a:extLst>
            </p:cNvPr>
            <p:cNvCxnSpPr>
              <a:cxnSpLocks/>
            </p:cNvCxnSpPr>
            <p:nvPr/>
          </p:nvCxnSpPr>
          <p:spPr>
            <a:xfrm>
              <a:off x="10358739" y="1488106"/>
              <a:ext cx="461236" cy="136549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81">
                  <a:extLst>
                    <a:ext uri="{FF2B5EF4-FFF2-40B4-BE49-F238E27FC236}">
                      <a16:creationId xmlns:a16="http://schemas.microsoft.com/office/drawing/2014/main" id="{1B96BD3E-C152-E64C-97FD-3A77E5D57264}"/>
                    </a:ext>
                  </a:extLst>
                </p:cNvPr>
                <p:cNvSpPr txBox="1"/>
                <p:nvPr/>
              </p:nvSpPr>
              <p:spPr>
                <a:xfrm>
                  <a:off x="4711971" y="1130330"/>
                  <a:ext cx="892828" cy="2154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7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147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147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sz="147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(0, 1)</m:t>
                        </m:r>
                      </m:oMath>
                    </m:oMathPara>
                  </a14:m>
                  <a:endParaRPr lang="en-US" sz="1470" dirty="0"/>
                </a:p>
              </p:txBody>
            </p:sp>
          </mc:Choice>
          <mc:Fallback xmlns="">
            <p:sp>
              <p:nvSpPr>
                <p:cNvPr id="21" name="TextBox 81">
                  <a:extLst>
                    <a:ext uri="{FF2B5EF4-FFF2-40B4-BE49-F238E27FC236}">
                      <a16:creationId xmlns:a16="http://schemas.microsoft.com/office/drawing/2014/main" id="{F933103B-128D-8446-96E0-BC73440F91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1971" y="1130330"/>
                  <a:ext cx="892828" cy="215437"/>
                </a:xfrm>
                <a:prstGeom prst="rect">
                  <a:avLst/>
                </a:prstGeom>
                <a:blipFill>
                  <a:blip r:embed="rId8"/>
                  <a:stretch>
                    <a:fillRect l="-1333" r="-6667" b="-3157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87">
              <a:extLst>
                <a:ext uri="{FF2B5EF4-FFF2-40B4-BE49-F238E27FC236}">
                  <a16:creationId xmlns:a16="http://schemas.microsoft.com/office/drawing/2014/main" id="{2A36DA34-D0C7-1D4B-A610-E4D0760CAAEA}"/>
                </a:ext>
              </a:extLst>
            </p:cNvPr>
            <p:cNvSpPr txBox="1"/>
            <p:nvPr/>
          </p:nvSpPr>
          <p:spPr>
            <a:xfrm>
              <a:off x="3436092" y="2483090"/>
              <a:ext cx="2334098" cy="334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80" b="1" dirty="0"/>
                <a:t>Context transformation</a:t>
              </a:r>
            </a:p>
          </p:txBody>
        </p:sp>
        <p:grpSp>
          <p:nvGrpSpPr>
            <p:cNvPr id="24" name="Group 214">
              <a:extLst>
                <a:ext uri="{FF2B5EF4-FFF2-40B4-BE49-F238E27FC236}">
                  <a16:creationId xmlns:a16="http://schemas.microsoft.com/office/drawing/2014/main" id="{87751979-A039-DB45-B743-CD3A3C6488DB}"/>
                </a:ext>
              </a:extLst>
            </p:cNvPr>
            <p:cNvGrpSpPr/>
            <p:nvPr/>
          </p:nvGrpSpPr>
          <p:grpSpPr>
            <a:xfrm>
              <a:off x="5908747" y="2872148"/>
              <a:ext cx="1155251" cy="1086319"/>
              <a:chOff x="6259437" y="2979675"/>
              <a:chExt cx="1155251" cy="1086319"/>
            </a:xfrm>
          </p:grpSpPr>
          <p:sp>
            <p:nvSpPr>
              <p:cNvPr id="92" name="立方体 9">
                <a:extLst>
                  <a:ext uri="{FF2B5EF4-FFF2-40B4-BE49-F238E27FC236}">
                    <a16:creationId xmlns:a16="http://schemas.microsoft.com/office/drawing/2014/main" id="{ED027B4D-7B9E-904B-8A54-E5D3CB44BB49}"/>
                  </a:ext>
                </a:extLst>
              </p:cNvPr>
              <p:cNvSpPr/>
              <p:nvPr/>
            </p:nvSpPr>
            <p:spPr>
              <a:xfrm>
                <a:off x="6309784" y="3077309"/>
                <a:ext cx="672737" cy="124097"/>
              </a:xfrm>
              <a:prstGeom prst="cube">
                <a:avLst/>
              </a:prstGeom>
              <a:pattFill prst="wave">
                <a:fgClr>
                  <a:srgbClr val="4472C4"/>
                </a:fgClr>
                <a:bgClr>
                  <a:schemeClr val="bg1"/>
                </a:bgClr>
              </a:patt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387" dirty="0"/>
              </a:p>
            </p:txBody>
          </p:sp>
          <p:sp>
            <p:nvSpPr>
              <p:cNvPr id="93" name="立方体 10">
                <a:extLst>
                  <a:ext uri="{FF2B5EF4-FFF2-40B4-BE49-F238E27FC236}">
                    <a16:creationId xmlns:a16="http://schemas.microsoft.com/office/drawing/2014/main" id="{91FF7811-40C1-1A4F-84CF-FB04C268F958}"/>
                  </a:ext>
                </a:extLst>
              </p:cNvPr>
              <p:cNvSpPr/>
              <p:nvPr/>
            </p:nvSpPr>
            <p:spPr>
              <a:xfrm>
                <a:off x="6315510" y="3347273"/>
                <a:ext cx="672737" cy="124097"/>
              </a:xfrm>
              <a:prstGeom prst="cube">
                <a:avLst/>
              </a:prstGeom>
              <a:pattFill prst="wave">
                <a:fgClr>
                  <a:srgbClr val="FFC000"/>
                </a:fgClr>
                <a:bgClr>
                  <a:schemeClr val="bg1"/>
                </a:bgClr>
              </a:patt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387" dirty="0"/>
              </a:p>
            </p:txBody>
          </p:sp>
          <p:sp>
            <p:nvSpPr>
              <p:cNvPr id="94" name="立方体 11">
                <a:extLst>
                  <a:ext uri="{FF2B5EF4-FFF2-40B4-BE49-F238E27FC236}">
                    <a16:creationId xmlns:a16="http://schemas.microsoft.com/office/drawing/2014/main" id="{33F48EBD-384C-F640-9F5D-A122CD7A5E91}"/>
                  </a:ext>
                </a:extLst>
              </p:cNvPr>
              <p:cNvSpPr/>
              <p:nvPr/>
            </p:nvSpPr>
            <p:spPr>
              <a:xfrm>
                <a:off x="6324164" y="3597051"/>
                <a:ext cx="672737" cy="124097"/>
              </a:xfrm>
              <a:prstGeom prst="cube">
                <a:avLst/>
              </a:prstGeom>
              <a:pattFill prst="wave">
                <a:fgClr>
                  <a:srgbClr val="FF0000"/>
                </a:fgClr>
                <a:bgClr>
                  <a:schemeClr val="bg1"/>
                </a:bgClr>
              </a:patt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387"/>
              </a:p>
            </p:txBody>
          </p:sp>
          <p:sp>
            <p:nvSpPr>
              <p:cNvPr id="95" name="立方体 12">
                <a:extLst>
                  <a:ext uri="{FF2B5EF4-FFF2-40B4-BE49-F238E27FC236}">
                    <a16:creationId xmlns:a16="http://schemas.microsoft.com/office/drawing/2014/main" id="{F0D4D781-E2DD-4B43-A27A-58CC21303D55}"/>
                  </a:ext>
                </a:extLst>
              </p:cNvPr>
              <p:cNvSpPr/>
              <p:nvPr/>
            </p:nvSpPr>
            <p:spPr>
              <a:xfrm>
                <a:off x="6324162" y="3858521"/>
                <a:ext cx="672737" cy="124097"/>
              </a:xfrm>
              <a:prstGeom prst="cube">
                <a:avLst/>
              </a:prstGeom>
              <a:pattFill prst="wave">
                <a:fgClr>
                  <a:srgbClr val="7030A0"/>
                </a:fgClr>
                <a:bgClr>
                  <a:schemeClr val="bg1"/>
                </a:bgClr>
              </a:patt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387"/>
              </a:p>
            </p:txBody>
          </p:sp>
          <p:sp>
            <p:nvSpPr>
              <p:cNvPr id="96" name="双中括号 18">
                <a:extLst>
                  <a:ext uri="{FF2B5EF4-FFF2-40B4-BE49-F238E27FC236}">
                    <a16:creationId xmlns:a16="http://schemas.microsoft.com/office/drawing/2014/main" id="{71224D09-1384-EB44-B81E-666BB3AC02D3}"/>
                  </a:ext>
                </a:extLst>
              </p:cNvPr>
              <p:cNvSpPr/>
              <p:nvPr/>
            </p:nvSpPr>
            <p:spPr>
              <a:xfrm flipH="1">
                <a:off x="6259437" y="2979675"/>
                <a:ext cx="1155251" cy="1086319"/>
              </a:xfrm>
              <a:prstGeom prst="bracketPair">
                <a:avLst>
                  <a:gd name="adj" fmla="val 675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940" dirty="0">
                  <a:ln w="41275">
                    <a:solidFill>
                      <a:schemeClr val="accent1"/>
                    </a:solidFill>
                  </a:ln>
                </a:endParaRPr>
              </a:p>
            </p:txBody>
          </p:sp>
        </p:grpSp>
        <p:cxnSp>
          <p:nvCxnSpPr>
            <p:cNvPr id="25" name="Connector: Elbow 108">
              <a:extLst>
                <a:ext uri="{FF2B5EF4-FFF2-40B4-BE49-F238E27FC236}">
                  <a16:creationId xmlns:a16="http://schemas.microsoft.com/office/drawing/2014/main" id="{B4F35E41-2A8E-DD4C-AA22-A8D2A264BE20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3769017" y="1298734"/>
              <a:ext cx="250579" cy="5849228"/>
            </a:xfrm>
            <a:prstGeom prst="bentConnector3">
              <a:avLst>
                <a:gd name="adj1" fmla="val -86882"/>
              </a:avLst>
            </a:prstGeom>
            <a:ln w="22225">
              <a:solidFill>
                <a:schemeClr val="bg2">
                  <a:lumMod val="50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42">
              <a:extLst>
                <a:ext uri="{FF2B5EF4-FFF2-40B4-BE49-F238E27FC236}">
                  <a16:creationId xmlns:a16="http://schemas.microsoft.com/office/drawing/2014/main" id="{2B16907B-632C-AF48-848D-5ADF7ED90C8F}"/>
                </a:ext>
              </a:extLst>
            </p:cNvPr>
            <p:cNvGrpSpPr/>
            <p:nvPr/>
          </p:nvGrpSpPr>
          <p:grpSpPr>
            <a:xfrm>
              <a:off x="3539980" y="2381577"/>
              <a:ext cx="2106692" cy="1837858"/>
              <a:chOff x="3420234" y="2381577"/>
              <a:chExt cx="2106692" cy="1837858"/>
            </a:xfrm>
          </p:grpSpPr>
          <p:sp>
            <p:nvSpPr>
              <p:cNvPr id="81" name="Arc 114">
                <a:extLst>
                  <a:ext uri="{FF2B5EF4-FFF2-40B4-BE49-F238E27FC236}">
                    <a16:creationId xmlns:a16="http://schemas.microsoft.com/office/drawing/2014/main" id="{4DAA0824-371B-3A46-AA0E-40510587607C}"/>
                  </a:ext>
                </a:extLst>
              </p:cNvPr>
              <p:cNvSpPr/>
              <p:nvPr/>
            </p:nvSpPr>
            <p:spPr>
              <a:xfrm rot="4746409">
                <a:off x="4103497" y="3216080"/>
                <a:ext cx="1164633" cy="582837"/>
              </a:xfrm>
              <a:prstGeom prst="arc">
                <a:avLst>
                  <a:gd name="adj1" fmla="val 11990707"/>
                  <a:gd name="adj2" fmla="val 129551"/>
                </a:avLst>
              </a:prstGeom>
              <a:ln>
                <a:gradFill>
                  <a:gsLst>
                    <a:gs pos="10000">
                      <a:srgbClr val="A66BD3"/>
                    </a:gs>
                    <a:gs pos="90000">
                      <a:srgbClr val="4472C4"/>
                    </a:gs>
                  </a:gsLst>
                  <a:lin ang="5400000" scaled="1"/>
                </a:gra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387"/>
              </a:p>
            </p:txBody>
          </p:sp>
          <p:sp>
            <p:nvSpPr>
              <p:cNvPr id="82" name="Arc 115">
                <a:extLst>
                  <a:ext uri="{FF2B5EF4-FFF2-40B4-BE49-F238E27FC236}">
                    <a16:creationId xmlns:a16="http://schemas.microsoft.com/office/drawing/2014/main" id="{37452A01-0484-9A42-BEA2-DD9C892DEBEC}"/>
                  </a:ext>
                </a:extLst>
              </p:cNvPr>
              <p:cNvSpPr/>
              <p:nvPr/>
            </p:nvSpPr>
            <p:spPr>
              <a:xfrm rot="14362521">
                <a:off x="3727011" y="3040179"/>
                <a:ext cx="726496" cy="634827"/>
              </a:xfrm>
              <a:prstGeom prst="arc">
                <a:avLst>
                  <a:gd name="adj1" fmla="val 13550745"/>
                  <a:gd name="adj2" fmla="val 1029656"/>
                </a:avLst>
              </a:prstGeom>
              <a:ln>
                <a:gradFill>
                  <a:gsLst>
                    <a:gs pos="10000">
                      <a:srgbClr val="4472C4"/>
                    </a:gs>
                    <a:gs pos="90000">
                      <a:srgbClr val="FF0000"/>
                    </a:gs>
                  </a:gsLst>
                  <a:lin ang="5400000" scaled="1"/>
                </a:gra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387"/>
              </a:p>
            </p:txBody>
          </p:sp>
          <p:cxnSp>
            <p:nvCxnSpPr>
              <p:cNvPr id="83" name="Straight Connector 118">
                <a:extLst>
                  <a:ext uri="{FF2B5EF4-FFF2-40B4-BE49-F238E27FC236}">
                    <a16:creationId xmlns:a16="http://schemas.microsoft.com/office/drawing/2014/main" id="{00861AB1-FA5A-4B49-AEE9-3B4B355FF9C0}"/>
                  </a:ext>
                </a:extLst>
              </p:cNvPr>
              <p:cNvCxnSpPr/>
              <p:nvPr/>
            </p:nvCxnSpPr>
            <p:spPr>
              <a:xfrm>
                <a:off x="4181904" y="3029529"/>
                <a:ext cx="0" cy="243309"/>
              </a:xfrm>
              <a:prstGeom prst="line">
                <a:avLst/>
              </a:prstGeom>
              <a:ln>
                <a:gradFill>
                  <a:gsLst>
                    <a:gs pos="10000">
                      <a:srgbClr val="FFC000"/>
                    </a:gs>
                    <a:gs pos="90000">
                      <a:srgbClr val="4472C4"/>
                    </a:gs>
                  </a:gsLst>
                  <a:lin ang="5400000" scaled="1"/>
                </a:gra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119">
                <a:extLst>
                  <a:ext uri="{FF2B5EF4-FFF2-40B4-BE49-F238E27FC236}">
                    <a16:creationId xmlns:a16="http://schemas.microsoft.com/office/drawing/2014/main" id="{741CD4B4-9752-354D-A1D7-85DD83FADCE7}"/>
                  </a:ext>
                </a:extLst>
              </p:cNvPr>
              <p:cNvCxnSpPr/>
              <p:nvPr/>
            </p:nvCxnSpPr>
            <p:spPr>
              <a:xfrm>
                <a:off x="4357146" y="3426987"/>
                <a:ext cx="0" cy="243309"/>
              </a:xfrm>
              <a:prstGeom prst="line">
                <a:avLst/>
              </a:prstGeom>
              <a:ln>
                <a:gradFill>
                  <a:gsLst>
                    <a:gs pos="0">
                      <a:srgbClr val="FF0000"/>
                    </a:gs>
                    <a:gs pos="74000">
                      <a:srgbClr val="FFC000"/>
                    </a:gs>
                    <a:gs pos="83000">
                      <a:srgbClr val="FFC000"/>
                    </a:gs>
                    <a:gs pos="100000">
                      <a:srgbClr val="FFC000"/>
                    </a:gs>
                  </a:gsLst>
                  <a:lin ang="5400000" scaled="1"/>
                </a:gra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120">
                <a:extLst>
                  <a:ext uri="{FF2B5EF4-FFF2-40B4-BE49-F238E27FC236}">
                    <a16:creationId xmlns:a16="http://schemas.microsoft.com/office/drawing/2014/main" id="{F505C51A-9B2A-E247-A0DE-A86C4B2700FA}"/>
                  </a:ext>
                </a:extLst>
              </p:cNvPr>
              <p:cNvCxnSpPr/>
              <p:nvPr/>
            </p:nvCxnSpPr>
            <p:spPr>
              <a:xfrm>
                <a:off x="4624816" y="3818828"/>
                <a:ext cx="0" cy="221190"/>
              </a:xfrm>
              <a:prstGeom prst="line">
                <a:avLst/>
              </a:prstGeom>
              <a:ln>
                <a:gradFill>
                  <a:gsLst>
                    <a:gs pos="10000">
                      <a:srgbClr val="7030A0"/>
                    </a:gs>
                    <a:gs pos="90000">
                      <a:srgbClr val="FF0000"/>
                    </a:gs>
                  </a:gsLst>
                  <a:lin ang="5400000" scaled="1"/>
                </a:gra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Arc 121">
                <a:extLst>
                  <a:ext uri="{FF2B5EF4-FFF2-40B4-BE49-F238E27FC236}">
                    <a16:creationId xmlns:a16="http://schemas.microsoft.com/office/drawing/2014/main" id="{6F85075E-9919-2B42-9B9C-99DE7883A11B}"/>
                  </a:ext>
                </a:extLst>
              </p:cNvPr>
              <p:cNvSpPr/>
              <p:nvPr/>
            </p:nvSpPr>
            <p:spPr>
              <a:xfrm rot="14488575">
                <a:off x="3725555" y="3472286"/>
                <a:ext cx="743812" cy="582304"/>
              </a:xfrm>
              <a:prstGeom prst="arc">
                <a:avLst>
                  <a:gd name="adj1" fmla="val 13674444"/>
                  <a:gd name="adj2" fmla="val 706913"/>
                </a:avLst>
              </a:prstGeom>
              <a:ln>
                <a:gradFill>
                  <a:gsLst>
                    <a:gs pos="0">
                      <a:srgbClr val="FFC000"/>
                    </a:gs>
                    <a:gs pos="90000">
                      <a:srgbClr val="7030A0"/>
                    </a:gs>
                  </a:gsLst>
                  <a:lin ang="5400000" scaled="1"/>
                </a:gra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387"/>
              </a:p>
            </p:txBody>
          </p:sp>
          <p:sp>
            <p:nvSpPr>
              <p:cNvPr id="87" name="立方体 3">
                <a:extLst>
                  <a:ext uri="{FF2B5EF4-FFF2-40B4-BE49-F238E27FC236}">
                    <a16:creationId xmlns:a16="http://schemas.microsoft.com/office/drawing/2014/main" id="{5185D962-89F2-9042-84D5-0AA482616DAA}"/>
                  </a:ext>
                </a:extLst>
              </p:cNvPr>
              <p:cNvSpPr/>
              <p:nvPr/>
            </p:nvSpPr>
            <p:spPr>
              <a:xfrm>
                <a:off x="4038518" y="2885762"/>
                <a:ext cx="672737" cy="12409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387"/>
              </a:p>
            </p:txBody>
          </p:sp>
          <p:sp>
            <p:nvSpPr>
              <p:cNvPr id="88" name="立方体 4">
                <a:extLst>
                  <a:ext uri="{FF2B5EF4-FFF2-40B4-BE49-F238E27FC236}">
                    <a16:creationId xmlns:a16="http://schemas.microsoft.com/office/drawing/2014/main" id="{8599298D-E620-E749-8B61-8A3C48B62745}"/>
                  </a:ext>
                </a:extLst>
              </p:cNvPr>
              <p:cNvSpPr/>
              <p:nvPr/>
            </p:nvSpPr>
            <p:spPr>
              <a:xfrm>
                <a:off x="4043752" y="3286237"/>
                <a:ext cx="672737" cy="124097"/>
              </a:xfrm>
              <a:prstGeom prst="cub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387" dirty="0"/>
              </a:p>
            </p:txBody>
          </p:sp>
          <p:sp>
            <p:nvSpPr>
              <p:cNvPr id="89" name="立方体 5">
                <a:extLst>
                  <a:ext uri="{FF2B5EF4-FFF2-40B4-BE49-F238E27FC236}">
                    <a16:creationId xmlns:a16="http://schemas.microsoft.com/office/drawing/2014/main" id="{ED9E3508-9140-3448-8C5E-527B644643AC}"/>
                  </a:ext>
                </a:extLst>
              </p:cNvPr>
              <p:cNvSpPr/>
              <p:nvPr/>
            </p:nvSpPr>
            <p:spPr>
              <a:xfrm>
                <a:off x="4033737" y="3681277"/>
                <a:ext cx="672737" cy="124097"/>
              </a:xfrm>
              <a:prstGeom prst="cub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387"/>
              </a:p>
            </p:txBody>
          </p:sp>
          <p:sp>
            <p:nvSpPr>
              <p:cNvPr id="90" name="立方体 6">
                <a:extLst>
                  <a:ext uri="{FF2B5EF4-FFF2-40B4-BE49-F238E27FC236}">
                    <a16:creationId xmlns:a16="http://schemas.microsoft.com/office/drawing/2014/main" id="{A86B2D5A-6E37-B841-A756-66D40C613B94}"/>
                  </a:ext>
                </a:extLst>
              </p:cNvPr>
              <p:cNvSpPr/>
              <p:nvPr/>
            </p:nvSpPr>
            <p:spPr>
              <a:xfrm>
                <a:off x="4020778" y="4049038"/>
                <a:ext cx="672737" cy="124097"/>
              </a:xfrm>
              <a:prstGeom prst="cub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387"/>
              </a:p>
            </p:txBody>
          </p:sp>
          <p:sp>
            <p:nvSpPr>
              <p:cNvPr id="91" name="Rectangle: Rounded Corners 131">
                <a:extLst>
                  <a:ext uri="{FF2B5EF4-FFF2-40B4-BE49-F238E27FC236}">
                    <a16:creationId xmlns:a16="http://schemas.microsoft.com/office/drawing/2014/main" id="{83E79E01-7078-6B4E-B559-60683836CC0A}"/>
                  </a:ext>
                </a:extLst>
              </p:cNvPr>
              <p:cNvSpPr/>
              <p:nvPr/>
            </p:nvSpPr>
            <p:spPr>
              <a:xfrm>
                <a:off x="3420234" y="2381577"/>
                <a:ext cx="2106692" cy="1837858"/>
              </a:xfrm>
              <a:prstGeom prst="roundRect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87"/>
              </a:p>
            </p:txBody>
          </p:sp>
        </p:grpSp>
        <p:cxnSp>
          <p:nvCxnSpPr>
            <p:cNvPr id="27" name="直线箭头连接符 33">
              <a:extLst>
                <a:ext uri="{FF2B5EF4-FFF2-40B4-BE49-F238E27FC236}">
                  <a16:creationId xmlns:a16="http://schemas.microsoft.com/office/drawing/2014/main" id="{724F7D83-4B9D-C647-8703-69D6EBC23B62}"/>
                </a:ext>
              </a:extLst>
            </p:cNvPr>
            <p:cNvCxnSpPr>
              <a:cxnSpLocks/>
            </p:cNvCxnSpPr>
            <p:nvPr/>
          </p:nvCxnSpPr>
          <p:spPr>
            <a:xfrm>
              <a:off x="5543038" y="3461581"/>
              <a:ext cx="354923" cy="9801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149">
              <a:extLst>
                <a:ext uri="{FF2B5EF4-FFF2-40B4-BE49-F238E27FC236}">
                  <a16:creationId xmlns:a16="http://schemas.microsoft.com/office/drawing/2014/main" id="{6B0CBEB5-AD4F-404E-B9B0-7BFB072FB903}"/>
                </a:ext>
              </a:extLst>
            </p:cNvPr>
            <p:cNvSpPr txBox="1"/>
            <p:nvPr/>
          </p:nvSpPr>
          <p:spPr>
            <a:xfrm>
              <a:off x="9681710" y="2626562"/>
              <a:ext cx="1357101" cy="303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70" dirty="0"/>
                <a:t>feature map</a:t>
              </a:r>
            </a:p>
          </p:txBody>
        </p:sp>
        <p:grpSp>
          <p:nvGrpSpPr>
            <p:cNvPr id="29" name="Group 3">
              <a:extLst>
                <a:ext uri="{FF2B5EF4-FFF2-40B4-BE49-F238E27FC236}">
                  <a16:creationId xmlns:a16="http://schemas.microsoft.com/office/drawing/2014/main" id="{ADA01875-59DC-B04D-B9B8-D88A4C980114}"/>
                </a:ext>
              </a:extLst>
            </p:cNvPr>
            <p:cNvGrpSpPr/>
            <p:nvPr/>
          </p:nvGrpSpPr>
          <p:grpSpPr>
            <a:xfrm>
              <a:off x="8843065" y="2191635"/>
              <a:ext cx="849086" cy="872828"/>
              <a:chOff x="9424564" y="2534542"/>
              <a:chExt cx="849086" cy="872828"/>
            </a:xfrm>
          </p:grpSpPr>
          <p:sp>
            <p:nvSpPr>
              <p:cNvPr id="74" name="Cube 148">
                <a:extLst>
                  <a:ext uri="{FF2B5EF4-FFF2-40B4-BE49-F238E27FC236}">
                    <a16:creationId xmlns:a16="http://schemas.microsoft.com/office/drawing/2014/main" id="{80AB1C2C-CE28-244D-A938-F367AB9776F7}"/>
                  </a:ext>
                </a:extLst>
              </p:cNvPr>
              <p:cNvSpPr/>
              <p:nvPr/>
            </p:nvSpPr>
            <p:spPr>
              <a:xfrm>
                <a:off x="9424564" y="2534542"/>
                <a:ext cx="849086" cy="872828"/>
              </a:xfrm>
              <a:prstGeom prst="cube">
                <a:avLst>
                  <a:gd name="adj" fmla="val 23768"/>
                </a:avLst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87" dirty="0"/>
              </a:p>
            </p:txBody>
          </p:sp>
          <p:grpSp>
            <p:nvGrpSpPr>
              <p:cNvPr id="75" name="Group 168">
                <a:extLst>
                  <a:ext uri="{FF2B5EF4-FFF2-40B4-BE49-F238E27FC236}">
                    <a16:creationId xmlns:a16="http://schemas.microsoft.com/office/drawing/2014/main" id="{BD4D8021-68BE-BD44-AEA1-C1022A4AE2E5}"/>
                  </a:ext>
                </a:extLst>
              </p:cNvPr>
              <p:cNvGrpSpPr/>
              <p:nvPr/>
            </p:nvGrpSpPr>
            <p:grpSpPr>
              <a:xfrm>
                <a:off x="9424564" y="2750575"/>
                <a:ext cx="633836" cy="656795"/>
                <a:chOff x="10425827" y="3531520"/>
                <a:chExt cx="1208755" cy="1214578"/>
              </a:xfrm>
            </p:grpSpPr>
            <p:sp>
              <p:nvSpPr>
                <p:cNvPr id="76" name="Rectangle 154">
                  <a:extLst>
                    <a:ext uri="{FF2B5EF4-FFF2-40B4-BE49-F238E27FC236}">
                      <a16:creationId xmlns:a16="http://schemas.microsoft.com/office/drawing/2014/main" id="{C248645A-F317-E84C-AFD9-EB12AB7F4F2B}"/>
                    </a:ext>
                  </a:extLst>
                </p:cNvPr>
                <p:cNvSpPr/>
                <p:nvPr/>
              </p:nvSpPr>
              <p:spPr>
                <a:xfrm>
                  <a:off x="10425827" y="3531520"/>
                  <a:ext cx="1208755" cy="121457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387"/>
                </a:p>
              </p:txBody>
            </p:sp>
            <p:sp>
              <p:nvSpPr>
                <p:cNvPr id="77" name="Rectangle 155">
                  <a:extLst>
                    <a:ext uri="{FF2B5EF4-FFF2-40B4-BE49-F238E27FC236}">
                      <a16:creationId xmlns:a16="http://schemas.microsoft.com/office/drawing/2014/main" id="{4BA85032-D5D3-4E45-9FEC-6E52AF49F9CB}"/>
                    </a:ext>
                  </a:extLst>
                </p:cNvPr>
                <p:cNvSpPr/>
                <p:nvPr/>
              </p:nvSpPr>
              <p:spPr>
                <a:xfrm>
                  <a:off x="10548137" y="4179709"/>
                  <a:ext cx="819757" cy="556268"/>
                </a:xfrm>
                <a:prstGeom prst="rect">
                  <a:avLst/>
                </a:prstGeom>
                <a:noFill/>
                <a:ln w="127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387"/>
                </a:p>
              </p:txBody>
            </p:sp>
            <p:sp>
              <p:nvSpPr>
                <p:cNvPr id="78" name="Rectangle 156">
                  <a:extLst>
                    <a:ext uri="{FF2B5EF4-FFF2-40B4-BE49-F238E27FC236}">
                      <a16:creationId xmlns:a16="http://schemas.microsoft.com/office/drawing/2014/main" id="{B2B98C64-F03E-3246-87C5-C8BEC493D8D9}"/>
                    </a:ext>
                  </a:extLst>
                </p:cNvPr>
                <p:cNvSpPr/>
                <p:nvPr/>
              </p:nvSpPr>
              <p:spPr>
                <a:xfrm>
                  <a:off x="10437062" y="3840943"/>
                  <a:ext cx="550088" cy="479901"/>
                </a:xfrm>
                <a:prstGeom prst="rect">
                  <a:avLst/>
                </a:prstGeom>
                <a:noFill/>
                <a:ln w="12700">
                  <a:solidFill>
                    <a:srgbClr val="3507F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387"/>
                </a:p>
              </p:txBody>
            </p:sp>
            <p:sp>
              <p:nvSpPr>
                <p:cNvPr id="79" name="Rectangle 158">
                  <a:extLst>
                    <a:ext uri="{FF2B5EF4-FFF2-40B4-BE49-F238E27FC236}">
                      <a16:creationId xmlns:a16="http://schemas.microsoft.com/office/drawing/2014/main" id="{E876C56B-ED99-F04C-85BE-DED192C2A837}"/>
                    </a:ext>
                  </a:extLst>
                </p:cNvPr>
                <p:cNvSpPr/>
                <p:nvPr/>
              </p:nvSpPr>
              <p:spPr>
                <a:xfrm>
                  <a:off x="10968829" y="3774408"/>
                  <a:ext cx="660275" cy="535888"/>
                </a:xfrm>
                <a:prstGeom prst="rect">
                  <a:avLst/>
                </a:prstGeom>
                <a:noFill/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387"/>
                </a:p>
              </p:txBody>
            </p:sp>
            <p:sp>
              <p:nvSpPr>
                <p:cNvPr id="80" name="Rectangle 159">
                  <a:extLst>
                    <a:ext uri="{FF2B5EF4-FFF2-40B4-BE49-F238E27FC236}">
                      <a16:creationId xmlns:a16="http://schemas.microsoft.com/office/drawing/2014/main" id="{44848220-9474-024E-A4E1-6C3D66CD763B}"/>
                    </a:ext>
                  </a:extLst>
                </p:cNvPr>
                <p:cNvSpPr/>
                <p:nvPr/>
              </p:nvSpPr>
              <p:spPr>
                <a:xfrm>
                  <a:off x="10760411" y="3653409"/>
                  <a:ext cx="446396" cy="164179"/>
                </a:xfrm>
                <a:prstGeom prst="rect">
                  <a:avLst/>
                </a:prstGeom>
                <a:noFill/>
                <a:ln w="127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387"/>
                </a:p>
              </p:txBody>
            </p:sp>
          </p:grpSp>
        </p:grpSp>
        <p:cxnSp>
          <p:nvCxnSpPr>
            <p:cNvPr id="30" name="直线箭头连接符 39">
              <a:extLst>
                <a:ext uri="{FF2B5EF4-FFF2-40B4-BE49-F238E27FC236}">
                  <a16:creationId xmlns:a16="http://schemas.microsoft.com/office/drawing/2014/main" id="{7B67EE79-AA5D-4642-AFD3-26D4535C4545}"/>
                </a:ext>
              </a:extLst>
            </p:cNvPr>
            <p:cNvCxnSpPr>
              <a:cxnSpLocks/>
            </p:cNvCxnSpPr>
            <p:nvPr/>
          </p:nvCxnSpPr>
          <p:spPr>
            <a:xfrm>
              <a:off x="8907201" y="3120382"/>
              <a:ext cx="0" cy="290946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170">
              <a:extLst>
                <a:ext uri="{FF2B5EF4-FFF2-40B4-BE49-F238E27FC236}">
                  <a16:creationId xmlns:a16="http://schemas.microsoft.com/office/drawing/2014/main" id="{69917B72-AF39-024B-AB06-6475F380BEE4}"/>
                </a:ext>
              </a:extLst>
            </p:cNvPr>
            <p:cNvSpPr txBox="1"/>
            <p:nvPr/>
          </p:nvSpPr>
          <p:spPr>
            <a:xfrm>
              <a:off x="8944924" y="3132358"/>
              <a:ext cx="1019332" cy="303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70" dirty="0"/>
                <a:t>ROI Align</a:t>
              </a:r>
            </a:p>
          </p:txBody>
        </p:sp>
        <p:cxnSp>
          <p:nvCxnSpPr>
            <p:cNvPr id="32" name="直线箭头连接符 33">
              <a:extLst>
                <a:ext uri="{FF2B5EF4-FFF2-40B4-BE49-F238E27FC236}">
                  <a16:creationId xmlns:a16="http://schemas.microsoft.com/office/drawing/2014/main" id="{D1B2FF7E-494C-D542-A4A6-9ECB62B46A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06951" y="1314450"/>
              <a:ext cx="407083" cy="576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线箭头连接符 33">
              <a:extLst>
                <a:ext uri="{FF2B5EF4-FFF2-40B4-BE49-F238E27FC236}">
                  <a16:creationId xmlns:a16="http://schemas.microsoft.com/office/drawing/2014/main" id="{B15F521B-AB76-DF40-AB75-E18E49CF2C9B}"/>
                </a:ext>
              </a:extLst>
            </p:cNvPr>
            <p:cNvCxnSpPr>
              <a:cxnSpLocks/>
            </p:cNvCxnSpPr>
            <p:nvPr/>
          </p:nvCxnSpPr>
          <p:spPr>
            <a:xfrm>
              <a:off x="9163226" y="3748426"/>
              <a:ext cx="354923" cy="9801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线箭头连接符 33">
              <a:extLst>
                <a:ext uri="{FF2B5EF4-FFF2-40B4-BE49-F238E27FC236}">
                  <a16:creationId xmlns:a16="http://schemas.microsoft.com/office/drawing/2014/main" id="{CCA44EF4-488B-F642-881A-C0E72DA98B0E}"/>
                </a:ext>
              </a:extLst>
            </p:cNvPr>
            <p:cNvCxnSpPr>
              <a:cxnSpLocks/>
            </p:cNvCxnSpPr>
            <p:nvPr/>
          </p:nvCxnSpPr>
          <p:spPr>
            <a:xfrm>
              <a:off x="11335336" y="3780232"/>
              <a:ext cx="354923" cy="9801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7">
              <a:extLst>
                <a:ext uri="{FF2B5EF4-FFF2-40B4-BE49-F238E27FC236}">
                  <a16:creationId xmlns:a16="http://schemas.microsoft.com/office/drawing/2014/main" id="{4AC5641D-026A-1D4B-83DB-5B4440DD196D}"/>
                </a:ext>
              </a:extLst>
            </p:cNvPr>
            <p:cNvSpPr txBox="1"/>
            <p:nvPr/>
          </p:nvSpPr>
          <p:spPr>
            <a:xfrm>
              <a:off x="10229923" y="3034373"/>
              <a:ext cx="1460333" cy="300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70" dirty="0"/>
                <a:t>Gram Matrices</a:t>
              </a:r>
            </a:p>
          </p:txBody>
        </p:sp>
        <p:cxnSp>
          <p:nvCxnSpPr>
            <p:cNvPr id="36" name="直线箭头连接符 33">
              <a:extLst>
                <a:ext uri="{FF2B5EF4-FFF2-40B4-BE49-F238E27FC236}">
                  <a16:creationId xmlns:a16="http://schemas.microsoft.com/office/drawing/2014/main" id="{8F4D129F-3580-5E43-ABF0-AAFB06DD780A}"/>
                </a:ext>
              </a:extLst>
            </p:cNvPr>
            <p:cNvCxnSpPr>
              <a:cxnSpLocks/>
            </p:cNvCxnSpPr>
            <p:nvPr/>
          </p:nvCxnSpPr>
          <p:spPr>
            <a:xfrm>
              <a:off x="9964452" y="3775332"/>
              <a:ext cx="354923" cy="9801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or: Elbow 18">
              <a:extLst>
                <a:ext uri="{FF2B5EF4-FFF2-40B4-BE49-F238E27FC236}">
                  <a16:creationId xmlns:a16="http://schemas.microsoft.com/office/drawing/2014/main" id="{00C57328-EE76-544D-87B8-EE0878D506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32645" y="2793977"/>
              <a:ext cx="2095655" cy="1771265"/>
            </a:xfrm>
            <a:prstGeom prst="bentConnector3">
              <a:avLst>
                <a:gd name="adj1" fmla="val 50000"/>
              </a:avLst>
            </a:prstGeom>
            <a:ln w="22225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1">
              <a:extLst>
                <a:ext uri="{FF2B5EF4-FFF2-40B4-BE49-F238E27FC236}">
                  <a16:creationId xmlns:a16="http://schemas.microsoft.com/office/drawing/2014/main" id="{BEF6C81A-4B0D-9148-B6BE-AAEA7F53E150}"/>
                </a:ext>
              </a:extLst>
            </p:cNvPr>
            <p:cNvGrpSpPr/>
            <p:nvPr/>
          </p:nvGrpSpPr>
          <p:grpSpPr>
            <a:xfrm>
              <a:off x="5954380" y="1771727"/>
              <a:ext cx="686650" cy="974458"/>
              <a:chOff x="6149583" y="2053393"/>
              <a:chExt cx="686650" cy="713123"/>
            </a:xfrm>
          </p:grpSpPr>
          <p:cxnSp>
            <p:nvCxnSpPr>
              <p:cNvPr id="70" name="直线箭头连接符 33">
                <a:extLst>
                  <a:ext uri="{FF2B5EF4-FFF2-40B4-BE49-F238E27FC236}">
                    <a16:creationId xmlns:a16="http://schemas.microsoft.com/office/drawing/2014/main" id="{8AEA1B83-3693-A94B-AB73-46D68D244E1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485952" y="2060230"/>
                <a:ext cx="12177" cy="706286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线箭头连接符 33">
                <a:extLst>
                  <a:ext uri="{FF2B5EF4-FFF2-40B4-BE49-F238E27FC236}">
                    <a16:creationId xmlns:a16="http://schemas.microsoft.com/office/drawing/2014/main" id="{AC8269F6-5E59-C04A-9545-35B76AFA312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63961" y="2060229"/>
                <a:ext cx="0" cy="428120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线箭头连接符 33">
                <a:extLst>
                  <a:ext uri="{FF2B5EF4-FFF2-40B4-BE49-F238E27FC236}">
                    <a16:creationId xmlns:a16="http://schemas.microsoft.com/office/drawing/2014/main" id="{7D6EEF2A-84DC-4A4F-8F4A-FBED0A065F2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15970" y="2053393"/>
                <a:ext cx="0" cy="428120"/>
              </a:xfrm>
              <a:prstGeom prst="straightConnector1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103">
                <a:extLst>
                  <a:ext uri="{FF2B5EF4-FFF2-40B4-BE49-F238E27FC236}">
                    <a16:creationId xmlns:a16="http://schemas.microsoft.com/office/drawing/2014/main" id="{E401F16F-177B-034C-9983-955BA38510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49583" y="2478016"/>
                <a:ext cx="686650" cy="0"/>
              </a:xfrm>
              <a:prstGeom prst="line">
                <a:avLst/>
              </a:prstGeom>
              <a:ln w="2222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Cube 6">
              <a:extLst>
                <a:ext uri="{FF2B5EF4-FFF2-40B4-BE49-F238E27FC236}">
                  <a16:creationId xmlns:a16="http://schemas.microsoft.com/office/drawing/2014/main" id="{28EFAB6F-8EEA-4749-B60B-62720ABFC49B}"/>
                </a:ext>
              </a:extLst>
            </p:cNvPr>
            <p:cNvSpPr/>
            <p:nvPr/>
          </p:nvSpPr>
          <p:spPr>
            <a:xfrm>
              <a:off x="8178502" y="3465839"/>
              <a:ext cx="405000" cy="418043"/>
            </a:xfrm>
            <a:prstGeom prst="cube">
              <a:avLst>
                <a:gd name="adj" fmla="val 63135"/>
              </a:avLst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87"/>
            </a:p>
          </p:txBody>
        </p:sp>
        <p:sp>
          <p:nvSpPr>
            <p:cNvPr id="40" name="Cube 109">
              <a:extLst>
                <a:ext uri="{FF2B5EF4-FFF2-40B4-BE49-F238E27FC236}">
                  <a16:creationId xmlns:a16="http://schemas.microsoft.com/office/drawing/2014/main" id="{B55924C9-EFE3-D04C-BEA0-80CA196B3502}"/>
                </a:ext>
              </a:extLst>
            </p:cNvPr>
            <p:cNvSpPr/>
            <p:nvPr/>
          </p:nvSpPr>
          <p:spPr>
            <a:xfrm>
              <a:off x="8632667" y="3844522"/>
              <a:ext cx="405000" cy="418043"/>
            </a:xfrm>
            <a:prstGeom prst="cube">
              <a:avLst>
                <a:gd name="adj" fmla="val 63135"/>
              </a:avLst>
            </a:prstGeom>
            <a:pattFill prst="pct5">
              <a:fgClr>
                <a:srgbClr val="FFC000"/>
              </a:fgClr>
              <a:bgClr>
                <a:schemeClr val="bg1"/>
              </a:bgClr>
            </a:patt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87"/>
            </a:p>
          </p:txBody>
        </p:sp>
        <p:sp>
          <p:nvSpPr>
            <p:cNvPr id="41" name="Cube 110">
              <a:extLst>
                <a:ext uri="{FF2B5EF4-FFF2-40B4-BE49-F238E27FC236}">
                  <a16:creationId xmlns:a16="http://schemas.microsoft.com/office/drawing/2014/main" id="{1915FE6C-88DB-354E-A47C-397FCB306EF1}"/>
                </a:ext>
              </a:extLst>
            </p:cNvPr>
            <p:cNvSpPr/>
            <p:nvPr/>
          </p:nvSpPr>
          <p:spPr>
            <a:xfrm>
              <a:off x="8189234" y="3857430"/>
              <a:ext cx="405000" cy="418043"/>
            </a:xfrm>
            <a:prstGeom prst="cube">
              <a:avLst>
                <a:gd name="adj" fmla="val 63135"/>
              </a:avLst>
            </a:prstGeom>
            <a:pattFill prst="pct5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87"/>
            </a:p>
          </p:txBody>
        </p:sp>
        <p:sp>
          <p:nvSpPr>
            <p:cNvPr id="42" name="Cube 111">
              <a:extLst>
                <a:ext uri="{FF2B5EF4-FFF2-40B4-BE49-F238E27FC236}">
                  <a16:creationId xmlns:a16="http://schemas.microsoft.com/office/drawing/2014/main" id="{8A4F43CA-E8DD-F643-9CF8-FF6F82FA027F}"/>
                </a:ext>
              </a:extLst>
            </p:cNvPr>
            <p:cNvSpPr/>
            <p:nvPr/>
          </p:nvSpPr>
          <p:spPr>
            <a:xfrm>
              <a:off x="8651758" y="3445347"/>
              <a:ext cx="405000" cy="418043"/>
            </a:xfrm>
            <a:prstGeom prst="cube">
              <a:avLst>
                <a:gd name="adj" fmla="val 63135"/>
              </a:avLst>
            </a:prstGeom>
            <a:pattFill prst="pct5">
              <a:fgClr>
                <a:srgbClr val="7030A0"/>
              </a:fgClr>
              <a:bgClr>
                <a:schemeClr val="bg1"/>
              </a:bgClr>
            </a:patt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87"/>
            </a:p>
          </p:txBody>
        </p:sp>
        <p:grpSp>
          <p:nvGrpSpPr>
            <p:cNvPr id="43" name="Group 35">
              <a:extLst>
                <a:ext uri="{FF2B5EF4-FFF2-40B4-BE49-F238E27FC236}">
                  <a16:creationId xmlns:a16="http://schemas.microsoft.com/office/drawing/2014/main" id="{C78640FD-DF22-4D4F-92F1-3FCA5EF2A83C}"/>
                </a:ext>
              </a:extLst>
            </p:cNvPr>
            <p:cNvGrpSpPr/>
            <p:nvPr/>
          </p:nvGrpSpPr>
          <p:grpSpPr>
            <a:xfrm>
              <a:off x="10337454" y="3320824"/>
              <a:ext cx="945951" cy="910223"/>
              <a:chOff x="10337444" y="3320814"/>
              <a:chExt cx="945951" cy="910223"/>
            </a:xfrm>
          </p:grpSpPr>
          <p:grpSp>
            <p:nvGrpSpPr>
              <p:cNvPr id="58" name="Group 21">
                <a:extLst>
                  <a:ext uri="{FF2B5EF4-FFF2-40B4-BE49-F238E27FC236}">
                    <a16:creationId xmlns:a16="http://schemas.microsoft.com/office/drawing/2014/main" id="{ECD38453-D9B8-7D4C-87CA-2326EC4BD0FC}"/>
                  </a:ext>
                </a:extLst>
              </p:cNvPr>
              <p:cNvGrpSpPr/>
              <p:nvPr/>
            </p:nvGrpSpPr>
            <p:grpSpPr>
              <a:xfrm>
                <a:off x="10337444" y="3329680"/>
                <a:ext cx="414699" cy="396963"/>
                <a:chOff x="10692811" y="3776172"/>
                <a:chExt cx="414699" cy="396963"/>
              </a:xfrm>
            </p:grpSpPr>
            <p:pic>
              <p:nvPicPr>
                <p:cNvPr id="68" name="Picture 19">
                  <a:extLst>
                    <a:ext uri="{FF2B5EF4-FFF2-40B4-BE49-F238E27FC236}">
                      <a16:creationId xmlns:a16="http://schemas.microsoft.com/office/drawing/2014/main" id="{08DBBFF3-F799-F642-929F-6CB165D89F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/>
                <a:srcRect r="39523" b="43138"/>
                <a:stretch/>
              </p:blipFill>
              <p:spPr>
                <a:xfrm>
                  <a:off x="10692811" y="3777835"/>
                  <a:ext cx="414699" cy="393988"/>
                </a:xfrm>
                <a:prstGeom prst="rect">
                  <a:avLst/>
                </a:prstGeom>
              </p:spPr>
            </p:pic>
            <p:sp>
              <p:nvSpPr>
                <p:cNvPr id="69" name="Rectangle 20">
                  <a:extLst>
                    <a:ext uri="{FF2B5EF4-FFF2-40B4-BE49-F238E27FC236}">
                      <a16:creationId xmlns:a16="http://schemas.microsoft.com/office/drawing/2014/main" id="{868CA136-E2CF-C944-B5AD-0E811DA9F2CB}"/>
                    </a:ext>
                  </a:extLst>
                </p:cNvPr>
                <p:cNvSpPr/>
                <p:nvPr/>
              </p:nvSpPr>
              <p:spPr>
                <a:xfrm>
                  <a:off x="10705978" y="3776172"/>
                  <a:ext cx="401532" cy="396963"/>
                </a:xfrm>
                <a:prstGeom prst="rect">
                  <a:avLst/>
                </a:prstGeom>
                <a:noFill/>
                <a:ln w="222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387"/>
                </a:p>
              </p:txBody>
            </p:sp>
          </p:grpSp>
          <p:grpSp>
            <p:nvGrpSpPr>
              <p:cNvPr id="59" name="Group 22">
                <a:extLst>
                  <a:ext uri="{FF2B5EF4-FFF2-40B4-BE49-F238E27FC236}">
                    <a16:creationId xmlns:a16="http://schemas.microsoft.com/office/drawing/2014/main" id="{ED14573F-6652-1A44-BE7B-A102E686070A}"/>
                  </a:ext>
                </a:extLst>
              </p:cNvPr>
              <p:cNvGrpSpPr/>
              <p:nvPr/>
            </p:nvGrpSpPr>
            <p:grpSpPr>
              <a:xfrm>
                <a:off x="10353604" y="3812280"/>
                <a:ext cx="408179" cy="418757"/>
                <a:chOff x="10224394" y="4587858"/>
                <a:chExt cx="408179" cy="418757"/>
              </a:xfrm>
            </p:grpSpPr>
            <p:pic>
              <p:nvPicPr>
                <p:cNvPr id="66" name="Picture 117">
                  <a:extLst>
                    <a:ext uri="{FF2B5EF4-FFF2-40B4-BE49-F238E27FC236}">
                      <a16:creationId xmlns:a16="http://schemas.microsoft.com/office/drawing/2014/main" id="{CE2AB6C6-6917-AC42-8DD6-446E592582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/>
                <a:srcRect l="41443" t="39564"/>
                <a:stretch/>
              </p:blipFill>
              <p:spPr>
                <a:xfrm>
                  <a:off x="10231041" y="4587858"/>
                  <a:ext cx="401532" cy="418757"/>
                </a:xfrm>
                <a:prstGeom prst="rect">
                  <a:avLst/>
                </a:prstGeom>
              </p:spPr>
            </p:pic>
            <p:sp>
              <p:nvSpPr>
                <p:cNvPr id="67" name="Rectangle 127">
                  <a:extLst>
                    <a:ext uri="{FF2B5EF4-FFF2-40B4-BE49-F238E27FC236}">
                      <a16:creationId xmlns:a16="http://schemas.microsoft.com/office/drawing/2014/main" id="{60EBE114-63AD-5A4B-9A3A-48EC531503E4}"/>
                    </a:ext>
                  </a:extLst>
                </p:cNvPr>
                <p:cNvSpPr/>
                <p:nvPr/>
              </p:nvSpPr>
              <p:spPr>
                <a:xfrm>
                  <a:off x="10224394" y="4594461"/>
                  <a:ext cx="401532" cy="396963"/>
                </a:xfrm>
                <a:prstGeom prst="rect">
                  <a:avLst/>
                </a:prstGeom>
                <a:noFill/>
                <a:ln w="222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387"/>
                </a:p>
              </p:txBody>
            </p:sp>
          </p:grpSp>
          <p:grpSp>
            <p:nvGrpSpPr>
              <p:cNvPr id="60" name="Group 23">
                <a:extLst>
                  <a:ext uri="{FF2B5EF4-FFF2-40B4-BE49-F238E27FC236}">
                    <a16:creationId xmlns:a16="http://schemas.microsoft.com/office/drawing/2014/main" id="{FE8F2931-F4E8-A144-A266-96E72EC553CB}"/>
                  </a:ext>
                </a:extLst>
              </p:cNvPr>
              <p:cNvGrpSpPr/>
              <p:nvPr/>
            </p:nvGrpSpPr>
            <p:grpSpPr>
              <a:xfrm>
                <a:off x="10865872" y="3809999"/>
                <a:ext cx="417523" cy="409031"/>
                <a:chOff x="11380375" y="4143809"/>
                <a:chExt cx="417523" cy="409031"/>
              </a:xfrm>
            </p:grpSpPr>
            <p:pic>
              <p:nvPicPr>
                <p:cNvPr id="64" name="Picture 113">
                  <a:extLst>
                    <a:ext uri="{FF2B5EF4-FFF2-40B4-BE49-F238E27FC236}">
                      <a16:creationId xmlns:a16="http://schemas.microsoft.com/office/drawing/2014/main" id="{7DB6FD8B-AA79-694A-800C-B018E6F276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/>
                <a:srcRect l="39320" b="41614"/>
                <a:stretch/>
              </p:blipFill>
              <p:spPr>
                <a:xfrm>
                  <a:off x="11381809" y="4143809"/>
                  <a:ext cx="416089" cy="404549"/>
                </a:xfrm>
                <a:prstGeom prst="rect">
                  <a:avLst/>
                </a:prstGeom>
              </p:spPr>
            </p:pic>
            <p:sp>
              <p:nvSpPr>
                <p:cNvPr id="65" name="Rectangle 128">
                  <a:extLst>
                    <a:ext uri="{FF2B5EF4-FFF2-40B4-BE49-F238E27FC236}">
                      <a16:creationId xmlns:a16="http://schemas.microsoft.com/office/drawing/2014/main" id="{B0FAA1AF-7DDD-DC47-B0AE-8B9C4E50AD5C}"/>
                    </a:ext>
                  </a:extLst>
                </p:cNvPr>
                <p:cNvSpPr/>
                <p:nvPr/>
              </p:nvSpPr>
              <p:spPr>
                <a:xfrm>
                  <a:off x="11380375" y="4155877"/>
                  <a:ext cx="401532" cy="396963"/>
                </a:xfrm>
                <a:prstGeom prst="rect">
                  <a:avLst/>
                </a:prstGeom>
                <a:noFill/>
                <a:ln w="22225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387"/>
                </a:p>
              </p:txBody>
            </p:sp>
          </p:grpSp>
          <p:grpSp>
            <p:nvGrpSpPr>
              <p:cNvPr id="61" name="Group 24">
                <a:extLst>
                  <a:ext uri="{FF2B5EF4-FFF2-40B4-BE49-F238E27FC236}">
                    <a16:creationId xmlns:a16="http://schemas.microsoft.com/office/drawing/2014/main" id="{F1E0FA2F-8EAC-864F-AA73-1DBA88B128D2}"/>
                  </a:ext>
                </a:extLst>
              </p:cNvPr>
              <p:cNvGrpSpPr/>
              <p:nvPr/>
            </p:nvGrpSpPr>
            <p:grpSpPr>
              <a:xfrm>
                <a:off x="10855679" y="3320814"/>
                <a:ext cx="414699" cy="422266"/>
                <a:chOff x="11310517" y="3476961"/>
                <a:chExt cx="414699" cy="422266"/>
              </a:xfrm>
            </p:grpSpPr>
            <p:pic>
              <p:nvPicPr>
                <p:cNvPr id="62" name="Picture 122">
                  <a:extLst>
                    <a:ext uri="{FF2B5EF4-FFF2-40B4-BE49-F238E27FC236}">
                      <a16:creationId xmlns:a16="http://schemas.microsoft.com/office/drawing/2014/main" id="{82BBB111-E2D9-9E46-AF6F-F0F163E693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/>
                <a:srcRect t="39058" r="39523"/>
                <a:stretch/>
              </p:blipFill>
              <p:spPr>
                <a:xfrm>
                  <a:off x="11310517" y="3476961"/>
                  <a:ext cx="414699" cy="422266"/>
                </a:xfrm>
                <a:prstGeom prst="rect">
                  <a:avLst/>
                </a:prstGeom>
              </p:spPr>
            </p:pic>
            <p:sp>
              <p:nvSpPr>
                <p:cNvPr id="63" name="Rectangle 129">
                  <a:extLst>
                    <a:ext uri="{FF2B5EF4-FFF2-40B4-BE49-F238E27FC236}">
                      <a16:creationId xmlns:a16="http://schemas.microsoft.com/office/drawing/2014/main" id="{17723E9E-F4B4-5940-A3E8-B2E0271E644F}"/>
                    </a:ext>
                  </a:extLst>
                </p:cNvPr>
                <p:cNvSpPr/>
                <p:nvPr/>
              </p:nvSpPr>
              <p:spPr>
                <a:xfrm>
                  <a:off x="11323684" y="3485039"/>
                  <a:ext cx="401532" cy="396963"/>
                </a:xfrm>
                <a:prstGeom prst="rect">
                  <a:avLst/>
                </a:prstGeom>
                <a:noFill/>
                <a:ln w="22225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387"/>
                </a:p>
              </p:txBody>
            </p:sp>
          </p:grpSp>
        </p:grpSp>
        <p:grpSp>
          <p:nvGrpSpPr>
            <p:cNvPr id="44" name="Group 39">
              <a:extLst>
                <a:ext uri="{FF2B5EF4-FFF2-40B4-BE49-F238E27FC236}">
                  <a16:creationId xmlns:a16="http://schemas.microsoft.com/office/drawing/2014/main" id="{CAD80692-3BD9-AE4A-AE82-130B830197C9}"/>
                </a:ext>
              </a:extLst>
            </p:cNvPr>
            <p:cNvGrpSpPr/>
            <p:nvPr/>
          </p:nvGrpSpPr>
          <p:grpSpPr>
            <a:xfrm>
              <a:off x="530403" y="881645"/>
              <a:ext cx="3120791" cy="1528778"/>
              <a:chOff x="687731" y="826503"/>
              <a:chExt cx="3120791" cy="1528778"/>
            </a:xfrm>
          </p:grpSpPr>
          <p:sp>
            <p:nvSpPr>
              <p:cNvPr id="47" name="TextBox 188">
                <a:extLst>
                  <a:ext uri="{FF2B5EF4-FFF2-40B4-BE49-F238E27FC236}">
                    <a16:creationId xmlns:a16="http://schemas.microsoft.com/office/drawing/2014/main" id="{93BFBE88-1DBD-5942-9548-3D7BBF154A1A}"/>
                  </a:ext>
                </a:extLst>
              </p:cNvPr>
              <p:cNvSpPr txBox="1"/>
              <p:nvPr/>
            </p:nvSpPr>
            <p:spPr>
              <a:xfrm>
                <a:off x="1418445" y="1434721"/>
                <a:ext cx="1687587" cy="2725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60" dirty="0"/>
                  <a:t>ROI aligned </a:t>
                </a:r>
                <a:r>
                  <a:rPr lang="en-US" sz="1260"/>
                  <a:t>feature map</a:t>
                </a:r>
                <a:endParaRPr lang="en-US" sz="1260" dirty="0"/>
              </a:p>
            </p:txBody>
          </p:sp>
          <p:sp>
            <p:nvSpPr>
              <p:cNvPr id="48" name="立方体 3">
                <a:extLst>
                  <a:ext uri="{FF2B5EF4-FFF2-40B4-BE49-F238E27FC236}">
                    <a16:creationId xmlns:a16="http://schemas.microsoft.com/office/drawing/2014/main" id="{FD696E14-7EAE-BF40-AC6F-648E1FBA45DD}"/>
                  </a:ext>
                </a:extLst>
              </p:cNvPr>
              <p:cNvSpPr/>
              <p:nvPr/>
            </p:nvSpPr>
            <p:spPr>
              <a:xfrm>
                <a:off x="756550" y="932246"/>
                <a:ext cx="672737" cy="12409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387"/>
              </a:p>
            </p:txBody>
          </p:sp>
          <p:sp>
            <p:nvSpPr>
              <p:cNvPr id="49" name="TextBox 203">
                <a:extLst>
                  <a:ext uri="{FF2B5EF4-FFF2-40B4-BE49-F238E27FC236}">
                    <a16:creationId xmlns:a16="http://schemas.microsoft.com/office/drawing/2014/main" id="{20F1DD9D-EE66-B844-8E13-8A5705B8A420}"/>
                  </a:ext>
                </a:extLst>
              </p:cNvPr>
              <p:cNvSpPr txBox="1"/>
              <p:nvPr/>
            </p:nvSpPr>
            <p:spPr>
              <a:xfrm>
                <a:off x="1419239" y="876029"/>
                <a:ext cx="2217446" cy="2725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60" dirty="0"/>
                  <a:t>Initially generated feature vector</a:t>
                </a:r>
              </a:p>
            </p:txBody>
          </p:sp>
          <p:sp>
            <p:nvSpPr>
              <p:cNvPr id="50" name="立方体 9">
                <a:extLst>
                  <a:ext uri="{FF2B5EF4-FFF2-40B4-BE49-F238E27FC236}">
                    <a16:creationId xmlns:a16="http://schemas.microsoft.com/office/drawing/2014/main" id="{718B1BA9-CF8F-C646-8801-37E201BD71D9}"/>
                  </a:ext>
                </a:extLst>
              </p:cNvPr>
              <p:cNvSpPr/>
              <p:nvPr/>
            </p:nvSpPr>
            <p:spPr>
              <a:xfrm>
                <a:off x="746502" y="1175445"/>
                <a:ext cx="672737" cy="124097"/>
              </a:xfrm>
              <a:prstGeom prst="cube">
                <a:avLst/>
              </a:prstGeom>
              <a:pattFill prst="wave">
                <a:fgClr>
                  <a:srgbClr val="4472C4"/>
                </a:fgClr>
                <a:bgClr>
                  <a:schemeClr val="bg1"/>
                </a:bgClr>
              </a:patt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387" dirty="0"/>
              </a:p>
            </p:txBody>
          </p:sp>
          <p:sp>
            <p:nvSpPr>
              <p:cNvPr id="51" name="TextBox 205">
                <a:extLst>
                  <a:ext uri="{FF2B5EF4-FFF2-40B4-BE49-F238E27FC236}">
                    <a16:creationId xmlns:a16="http://schemas.microsoft.com/office/drawing/2014/main" id="{BB9FC157-8777-A44D-8B82-F18FAA23847A}"/>
                  </a:ext>
                </a:extLst>
              </p:cNvPr>
              <p:cNvSpPr txBox="1"/>
              <p:nvPr/>
            </p:nvSpPr>
            <p:spPr>
              <a:xfrm>
                <a:off x="1419239" y="1113869"/>
                <a:ext cx="2389283" cy="2725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60" dirty="0"/>
                  <a:t>Context transformed feature vector</a:t>
                </a:r>
              </a:p>
            </p:txBody>
          </p:sp>
          <p:sp>
            <p:nvSpPr>
              <p:cNvPr id="52" name="Rectangle 207">
                <a:extLst>
                  <a:ext uri="{FF2B5EF4-FFF2-40B4-BE49-F238E27FC236}">
                    <a16:creationId xmlns:a16="http://schemas.microsoft.com/office/drawing/2014/main" id="{20E5D309-ED43-CF49-98DB-BC468E85FDB1}"/>
                  </a:ext>
                </a:extLst>
              </p:cNvPr>
              <p:cNvSpPr/>
              <p:nvPr/>
            </p:nvSpPr>
            <p:spPr>
              <a:xfrm>
                <a:off x="687731" y="826503"/>
                <a:ext cx="3074464" cy="1528778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87"/>
              </a:p>
            </p:txBody>
          </p:sp>
          <p:sp>
            <p:nvSpPr>
              <p:cNvPr id="53" name="Cube 130">
                <a:extLst>
                  <a:ext uri="{FF2B5EF4-FFF2-40B4-BE49-F238E27FC236}">
                    <a16:creationId xmlns:a16="http://schemas.microsoft.com/office/drawing/2014/main" id="{241EB287-73CF-3E48-AE10-623AC3C771C9}"/>
                  </a:ext>
                </a:extLst>
              </p:cNvPr>
              <p:cNvSpPr/>
              <p:nvPr/>
            </p:nvSpPr>
            <p:spPr>
              <a:xfrm>
                <a:off x="801518" y="1372429"/>
                <a:ext cx="405000" cy="418043"/>
              </a:xfrm>
              <a:prstGeom prst="cube">
                <a:avLst>
                  <a:gd name="adj" fmla="val 63135"/>
                </a:avLst>
              </a:prstGeom>
              <a:pattFill prst="pct5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87"/>
              </a:p>
            </p:txBody>
          </p:sp>
          <p:grpSp>
            <p:nvGrpSpPr>
              <p:cNvPr id="54" name="Group 38">
                <a:extLst>
                  <a:ext uri="{FF2B5EF4-FFF2-40B4-BE49-F238E27FC236}">
                    <a16:creationId xmlns:a16="http://schemas.microsoft.com/office/drawing/2014/main" id="{32827CE1-9894-8A4B-8440-03AFB9C40EBB}"/>
                  </a:ext>
                </a:extLst>
              </p:cNvPr>
              <p:cNvGrpSpPr/>
              <p:nvPr/>
            </p:nvGrpSpPr>
            <p:grpSpPr>
              <a:xfrm>
                <a:off x="746502" y="1874684"/>
                <a:ext cx="417930" cy="396963"/>
                <a:chOff x="9471523" y="4275463"/>
                <a:chExt cx="417930" cy="396963"/>
              </a:xfrm>
            </p:grpSpPr>
            <p:pic>
              <p:nvPicPr>
                <p:cNvPr id="56" name="Picture 134">
                  <a:extLst>
                    <a:ext uri="{FF2B5EF4-FFF2-40B4-BE49-F238E27FC236}">
                      <a16:creationId xmlns:a16="http://schemas.microsoft.com/office/drawing/2014/main" id="{D3448A60-647C-F843-90DB-F7C32F0511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/>
                <a:srcRect r="39523" b="43138"/>
                <a:stretch/>
              </p:blipFill>
              <p:spPr>
                <a:xfrm>
                  <a:off x="9471523" y="4275463"/>
                  <a:ext cx="414699" cy="393988"/>
                </a:xfrm>
                <a:prstGeom prst="rect">
                  <a:avLst/>
                </a:prstGeom>
              </p:spPr>
            </p:pic>
            <p:sp>
              <p:nvSpPr>
                <p:cNvPr id="57" name="Rectangle 136">
                  <a:extLst>
                    <a:ext uri="{FF2B5EF4-FFF2-40B4-BE49-F238E27FC236}">
                      <a16:creationId xmlns:a16="http://schemas.microsoft.com/office/drawing/2014/main" id="{AA97149E-7F88-7B4F-BA71-CD394E4934A8}"/>
                    </a:ext>
                  </a:extLst>
                </p:cNvPr>
                <p:cNvSpPr/>
                <p:nvPr/>
              </p:nvSpPr>
              <p:spPr>
                <a:xfrm>
                  <a:off x="9487921" y="4275463"/>
                  <a:ext cx="401532" cy="396963"/>
                </a:xfrm>
                <a:prstGeom prst="rect">
                  <a:avLst/>
                </a:prstGeom>
                <a:noFill/>
                <a:ln w="222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387"/>
                </a:p>
              </p:txBody>
            </p:sp>
          </p:grpSp>
          <p:sp>
            <p:nvSpPr>
              <p:cNvPr id="55" name="TextBox 137">
                <a:extLst>
                  <a:ext uri="{FF2B5EF4-FFF2-40B4-BE49-F238E27FC236}">
                    <a16:creationId xmlns:a16="http://schemas.microsoft.com/office/drawing/2014/main" id="{38B8244A-974C-AA4F-97D6-C7EB4DF67F4D}"/>
                  </a:ext>
                </a:extLst>
              </p:cNvPr>
              <p:cNvSpPr txBox="1"/>
              <p:nvPr/>
            </p:nvSpPr>
            <p:spPr>
              <a:xfrm>
                <a:off x="1427755" y="1959681"/>
                <a:ext cx="966655" cy="2725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60" dirty="0"/>
                  <a:t>Gram Matrix</a:t>
                </a:r>
              </a:p>
            </p:txBody>
          </p:sp>
        </p:grpSp>
        <p:sp>
          <p:nvSpPr>
            <p:cNvPr id="45" name="Rectangle: Rounded Corners 41">
              <a:extLst>
                <a:ext uri="{FF2B5EF4-FFF2-40B4-BE49-F238E27FC236}">
                  <a16:creationId xmlns:a16="http://schemas.microsoft.com/office/drawing/2014/main" id="{3CBCC132-2B21-2145-B0DB-ED7045A1C04F}"/>
                </a:ext>
              </a:extLst>
            </p:cNvPr>
            <p:cNvSpPr/>
            <p:nvPr/>
          </p:nvSpPr>
          <p:spPr>
            <a:xfrm>
              <a:off x="7867652" y="2113578"/>
              <a:ext cx="4133717" cy="2198995"/>
            </a:xfrm>
            <a:prstGeom prst="round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87"/>
            </a:p>
          </p:txBody>
        </p:sp>
        <p:sp>
          <p:nvSpPr>
            <p:cNvPr id="46" name="TextBox 138">
              <a:extLst>
                <a:ext uri="{FF2B5EF4-FFF2-40B4-BE49-F238E27FC236}">
                  <a16:creationId xmlns:a16="http://schemas.microsoft.com/office/drawing/2014/main" id="{19198245-C032-4D43-B318-9B8ECB1A329C}"/>
                </a:ext>
              </a:extLst>
            </p:cNvPr>
            <p:cNvSpPr txBox="1"/>
            <p:nvPr/>
          </p:nvSpPr>
          <p:spPr>
            <a:xfrm>
              <a:off x="10108555" y="2084617"/>
              <a:ext cx="2334098" cy="580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80" b="1" dirty="0"/>
                <a:t>Appearance </a:t>
              </a:r>
              <a:r>
                <a:rPr lang="en-US" altLang="zh-CN" sz="1680" b="1" dirty="0"/>
                <a:t>discrimination</a:t>
              </a:r>
              <a:endParaRPr lang="en-US" sz="1680" b="1" dirty="0"/>
            </a:p>
          </p:txBody>
        </p:sp>
      </p:grpSp>
      <p:sp>
        <p:nvSpPr>
          <p:cNvPr id="122" name="矩形 121">
            <a:extLst>
              <a:ext uri="{FF2B5EF4-FFF2-40B4-BE49-F238E27FC236}">
                <a16:creationId xmlns:a16="http://schemas.microsoft.com/office/drawing/2014/main" id="{A0AC78C5-2228-854E-BFEB-89A823C75CCF}"/>
              </a:ext>
            </a:extLst>
          </p:cNvPr>
          <p:cNvSpPr/>
          <p:nvPr/>
        </p:nvSpPr>
        <p:spPr>
          <a:xfrm>
            <a:off x="6431595" y="4668684"/>
            <a:ext cx="51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>
                <a:solidFill>
                  <a:srgbClr val="7030A0"/>
                </a:solidFill>
              </a:rPr>
              <a:t>, b</a:t>
            </a:r>
            <a:r>
              <a:rPr kumimoji="1" lang="en-US" altLang="zh-CN" baseline="-25000" dirty="0">
                <a:solidFill>
                  <a:srgbClr val="7030A0"/>
                </a:solidFill>
              </a:rPr>
              <a:t>4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123" name="矩形 122">
            <a:extLst>
              <a:ext uri="{FF2B5EF4-FFF2-40B4-BE49-F238E27FC236}">
                <a16:creationId xmlns:a16="http://schemas.microsoft.com/office/drawing/2014/main" id="{CD1B7123-B061-E944-853B-978AF18BCFFD}"/>
              </a:ext>
            </a:extLst>
          </p:cNvPr>
          <p:cNvSpPr/>
          <p:nvPr/>
        </p:nvSpPr>
        <p:spPr>
          <a:xfrm>
            <a:off x="6428201" y="4375672"/>
            <a:ext cx="51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, b</a:t>
            </a:r>
            <a:r>
              <a:rPr kumimoji="1" lang="en-US" altLang="zh-CN" baseline="-25000" dirty="0">
                <a:solidFill>
                  <a:srgbClr val="FF0000"/>
                </a:solidFill>
              </a:rPr>
              <a:t>3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4" name="矩形 123">
            <a:extLst>
              <a:ext uri="{FF2B5EF4-FFF2-40B4-BE49-F238E27FC236}">
                <a16:creationId xmlns:a16="http://schemas.microsoft.com/office/drawing/2014/main" id="{5F5E6B76-3E05-4345-A204-9AE6787D8ECD}"/>
              </a:ext>
            </a:extLst>
          </p:cNvPr>
          <p:cNvSpPr/>
          <p:nvPr/>
        </p:nvSpPr>
        <p:spPr>
          <a:xfrm>
            <a:off x="6428201" y="4106673"/>
            <a:ext cx="51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b</a:t>
            </a:r>
            <a:r>
              <a:rPr kumimoji="1" lang="en-US" altLang="zh-CN" baseline="-25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2</a:t>
            </a:r>
            <a:endParaRPr lang="zh-CN" alt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5" name="矩形 124">
            <a:extLst>
              <a:ext uri="{FF2B5EF4-FFF2-40B4-BE49-F238E27FC236}">
                <a16:creationId xmlns:a16="http://schemas.microsoft.com/office/drawing/2014/main" id="{415C9D71-44FF-154C-8F1B-390C07FC8E8B}"/>
              </a:ext>
            </a:extLst>
          </p:cNvPr>
          <p:cNvSpPr/>
          <p:nvPr/>
        </p:nvSpPr>
        <p:spPr>
          <a:xfrm>
            <a:off x="6449756" y="3819554"/>
            <a:ext cx="51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>
                <a:solidFill>
                  <a:schemeClr val="accent1">
                    <a:lumMod val="75000"/>
                  </a:schemeClr>
                </a:solidFill>
              </a:rPr>
              <a:t>, b</a:t>
            </a:r>
            <a:r>
              <a:rPr kumimoji="1" lang="en-US" altLang="zh-CN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6" name="标题 1">
            <a:extLst>
              <a:ext uri="{FF2B5EF4-FFF2-40B4-BE49-F238E27FC236}">
                <a16:creationId xmlns:a16="http://schemas.microsoft.com/office/drawing/2014/main" id="{A3E59C59-A7E7-DC4C-A89E-6C046EA155EB}"/>
              </a:ext>
            </a:extLst>
          </p:cNvPr>
          <p:cNvSpPr txBox="1">
            <a:spLocks/>
          </p:cNvSpPr>
          <p:nvPr/>
        </p:nvSpPr>
        <p:spPr>
          <a:xfrm>
            <a:off x="1243543" y="56780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kumimoji="1" lang="zh-CN" altLang="en-US" sz="2200" dirty="0"/>
          </a:p>
        </p:txBody>
      </p:sp>
      <p:sp>
        <p:nvSpPr>
          <p:cNvPr id="132" name="标题 1">
            <a:extLst>
              <a:ext uri="{FF2B5EF4-FFF2-40B4-BE49-F238E27FC236}">
                <a16:creationId xmlns:a16="http://schemas.microsoft.com/office/drawing/2014/main" id="{3BE50621-230A-4A4E-9A54-3EFC2294B031}"/>
              </a:ext>
            </a:extLst>
          </p:cNvPr>
          <p:cNvSpPr txBox="1">
            <a:spLocks/>
          </p:cNvSpPr>
          <p:nvPr/>
        </p:nvSpPr>
        <p:spPr>
          <a:xfrm>
            <a:off x="2134397" y="5515197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" altLang="zh-CN" sz="3600" b="1" i="1" dirty="0"/>
              <a:t>Context-Aware Layout to Image Generation with Enhanced Object Appearance </a:t>
            </a:r>
            <a:br>
              <a:rPr lang="en" altLang="zh-CN" dirty="0"/>
            </a:b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30468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D0DBE2E8-51D7-0F4F-B939-FC759EE91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Our method – Context modelling</a:t>
            </a:r>
            <a:endParaRPr kumimoji="1" lang="zh-CN" altLang="en-US" dirty="0"/>
          </a:p>
        </p:txBody>
      </p:sp>
      <p:grpSp>
        <p:nvGrpSpPr>
          <p:cNvPr id="5" name="Group 44">
            <a:extLst>
              <a:ext uri="{FF2B5EF4-FFF2-40B4-BE49-F238E27FC236}">
                <a16:creationId xmlns:a16="http://schemas.microsoft.com/office/drawing/2014/main" id="{C4625ED9-C74E-8747-B4A0-DA795E533DDF}"/>
              </a:ext>
            </a:extLst>
          </p:cNvPr>
          <p:cNvGrpSpPr/>
          <p:nvPr/>
        </p:nvGrpSpPr>
        <p:grpSpPr>
          <a:xfrm>
            <a:off x="0" y="1882800"/>
            <a:ext cx="4575936" cy="3404172"/>
            <a:chOff x="478342" y="931171"/>
            <a:chExt cx="4357893" cy="3241964"/>
          </a:xfrm>
        </p:grpSpPr>
        <p:grpSp>
          <p:nvGrpSpPr>
            <p:cNvPr id="6" name="Group 17">
              <a:extLst>
                <a:ext uri="{FF2B5EF4-FFF2-40B4-BE49-F238E27FC236}">
                  <a16:creationId xmlns:a16="http://schemas.microsoft.com/office/drawing/2014/main" id="{1F6C6475-388B-1B44-8FF6-41C691A96948}"/>
                </a:ext>
              </a:extLst>
            </p:cNvPr>
            <p:cNvGrpSpPr/>
            <p:nvPr/>
          </p:nvGrpSpPr>
          <p:grpSpPr>
            <a:xfrm>
              <a:off x="478342" y="2879973"/>
              <a:ext cx="1439343" cy="1214578"/>
              <a:chOff x="840284" y="2879973"/>
              <a:chExt cx="1439343" cy="1214578"/>
            </a:xfrm>
          </p:grpSpPr>
          <p:grpSp>
            <p:nvGrpSpPr>
              <p:cNvPr id="105" name="Group 8">
                <a:extLst>
                  <a:ext uri="{FF2B5EF4-FFF2-40B4-BE49-F238E27FC236}">
                    <a16:creationId xmlns:a16="http://schemas.microsoft.com/office/drawing/2014/main" id="{CA01E385-DD22-1844-B92F-DABA16F91AA8}"/>
                  </a:ext>
                </a:extLst>
              </p:cNvPr>
              <p:cNvGrpSpPr/>
              <p:nvPr/>
            </p:nvGrpSpPr>
            <p:grpSpPr>
              <a:xfrm>
                <a:off x="951462" y="3475071"/>
                <a:ext cx="497616" cy="211040"/>
                <a:chOff x="28897" y="6745841"/>
                <a:chExt cx="373866" cy="191854"/>
              </a:xfrm>
            </p:grpSpPr>
            <p:sp>
              <p:nvSpPr>
                <p:cNvPr id="120" name="Rectangle 9">
                  <a:extLst>
                    <a:ext uri="{FF2B5EF4-FFF2-40B4-BE49-F238E27FC236}">
                      <a16:creationId xmlns:a16="http://schemas.microsoft.com/office/drawing/2014/main" id="{73D0A73C-5393-E649-89F3-41B5F1389413}"/>
                    </a:ext>
                  </a:extLst>
                </p:cNvPr>
                <p:cNvSpPr/>
                <p:nvPr/>
              </p:nvSpPr>
              <p:spPr>
                <a:xfrm>
                  <a:off x="80243" y="6794119"/>
                  <a:ext cx="178871" cy="9289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40" b="1" dirty="0"/>
                </a:p>
              </p:txBody>
            </p:sp>
            <p:sp>
              <p:nvSpPr>
                <p:cNvPr id="121" name="TextBox 10">
                  <a:extLst>
                    <a:ext uri="{FF2B5EF4-FFF2-40B4-BE49-F238E27FC236}">
                      <a16:creationId xmlns:a16="http://schemas.microsoft.com/office/drawing/2014/main" id="{599F4D49-853A-224D-8A92-D714C1A80AFF}"/>
                    </a:ext>
                  </a:extLst>
                </p:cNvPr>
                <p:cNvSpPr txBox="1"/>
                <p:nvPr/>
              </p:nvSpPr>
              <p:spPr>
                <a:xfrm>
                  <a:off x="28897" y="6745841"/>
                  <a:ext cx="373866" cy="1918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40" b="1" dirty="0">
                      <a:solidFill>
                        <a:schemeClr val="bg1"/>
                      </a:solidFill>
                    </a:rPr>
                    <a:t>bowl</a:t>
                  </a:r>
                </a:p>
              </p:txBody>
            </p:sp>
          </p:grpSp>
          <p:grpSp>
            <p:nvGrpSpPr>
              <p:cNvPr id="106" name="Group 11">
                <a:extLst>
                  <a:ext uri="{FF2B5EF4-FFF2-40B4-BE49-F238E27FC236}">
                    <a16:creationId xmlns:a16="http://schemas.microsoft.com/office/drawing/2014/main" id="{D47ED0B4-1B63-9A4C-BD6A-333EFDE03D7E}"/>
                  </a:ext>
                </a:extLst>
              </p:cNvPr>
              <p:cNvGrpSpPr/>
              <p:nvPr/>
            </p:nvGrpSpPr>
            <p:grpSpPr>
              <a:xfrm>
                <a:off x="840284" y="3128393"/>
                <a:ext cx="497616" cy="211040"/>
                <a:chOff x="28820" y="6739689"/>
                <a:chExt cx="373866" cy="191854"/>
              </a:xfrm>
            </p:grpSpPr>
            <p:sp>
              <p:nvSpPr>
                <p:cNvPr id="118" name="Rectangle 12">
                  <a:extLst>
                    <a:ext uri="{FF2B5EF4-FFF2-40B4-BE49-F238E27FC236}">
                      <a16:creationId xmlns:a16="http://schemas.microsoft.com/office/drawing/2014/main" id="{8FACCEE9-18C9-0346-90C3-C5542DFC1ED9}"/>
                    </a:ext>
                  </a:extLst>
                </p:cNvPr>
                <p:cNvSpPr/>
                <p:nvPr/>
              </p:nvSpPr>
              <p:spPr>
                <a:xfrm>
                  <a:off x="80243" y="6794119"/>
                  <a:ext cx="178871" cy="92890"/>
                </a:xfrm>
                <a:prstGeom prst="rect">
                  <a:avLst/>
                </a:prstGeom>
                <a:solidFill>
                  <a:srgbClr val="3507F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40" b="1" dirty="0"/>
                </a:p>
              </p:txBody>
            </p:sp>
            <p:sp>
              <p:nvSpPr>
                <p:cNvPr id="119" name="TextBox 13">
                  <a:extLst>
                    <a:ext uri="{FF2B5EF4-FFF2-40B4-BE49-F238E27FC236}">
                      <a16:creationId xmlns:a16="http://schemas.microsoft.com/office/drawing/2014/main" id="{B2EB8D52-A41F-844C-95B8-C3F1896A16C5}"/>
                    </a:ext>
                  </a:extLst>
                </p:cNvPr>
                <p:cNvSpPr txBox="1"/>
                <p:nvPr/>
              </p:nvSpPr>
              <p:spPr>
                <a:xfrm>
                  <a:off x="28820" y="6739689"/>
                  <a:ext cx="373866" cy="1918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40" b="1" dirty="0">
                      <a:solidFill>
                        <a:schemeClr val="bg1"/>
                      </a:solidFill>
                    </a:rPr>
                    <a:t>bowl</a:t>
                  </a:r>
                </a:p>
              </p:txBody>
            </p:sp>
          </p:grpSp>
          <p:grpSp>
            <p:nvGrpSpPr>
              <p:cNvPr id="107" name="Group 14">
                <a:extLst>
                  <a:ext uri="{FF2B5EF4-FFF2-40B4-BE49-F238E27FC236}">
                    <a16:creationId xmlns:a16="http://schemas.microsoft.com/office/drawing/2014/main" id="{1D910246-C882-8F40-8E20-6AF64E65B52D}"/>
                  </a:ext>
                </a:extLst>
              </p:cNvPr>
              <p:cNvGrpSpPr/>
              <p:nvPr/>
            </p:nvGrpSpPr>
            <p:grpSpPr>
              <a:xfrm>
                <a:off x="1161193" y="2942139"/>
                <a:ext cx="497616" cy="211040"/>
                <a:chOff x="26987" y="6742604"/>
                <a:chExt cx="373866" cy="191854"/>
              </a:xfrm>
            </p:grpSpPr>
            <p:sp>
              <p:nvSpPr>
                <p:cNvPr id="116" name="Rectangle 15">
                  <a:extLst>
                    <a:ext uri="{FF2B5EF4-FFF2-40B4-BE49-F238E27FC236}">
                      <a16:creationId xmlns:a16="http://schemas.microsoft.com/office/drawing/2014/main" id="{7FE62AC7-6B62-364C-8A0C-62104197E651}"/>
                    </a:ext>
                  </a:extLst>
                </p:cNvPr>
                <p:cNvSpPr/>
                <p:nvPr/>
              </p:nvSpPr>
              <p:spPr>
                <a:xfrm>
                  <a:off x="80243" y="6794119"/>
                  <a:ext cx="178871" cy="9289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40" b="1" dirty="0"/>
                </a:p>
              </p:txBody>
            </p:sp>
            <p:sp>
              <p:nvSpPr>
                <p:cNvPr id="117" name="TextBox 16">
                  <a:extLst>
                    <a:ext uri="{FF2B5EF4-FFF2-40B4-BE49-F238E27FC236}">
                      <a16:creationId xmlns:a16="http://schemas.microsoft.com/office/drawing/2014/main" id="{CC8EA63F-7FCD-E84F-ADA8-12D1E5E130DA}"/>
                    </a:ext>
                  </a:extLst>
                </p:cNvPr>
                <p:cNvSpPr txBox="1"/>
                <p:nvPr/>
              </p:nvSpPr>
              <p:spPr>
                <a:xfrm>
                  <a:off x="26987" y="6742604"/>
                  <a:ext cx="373866" cy="1918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40" b="1" dirty="0">
                      <a:solidFill>
                        <a:schemeClr val="bg1"/>
                      </a:solidFill>
                    </a:rPr>
                    <a:t>bowl</a:t>
                  </a:r>
                </a:p>
              </p:txBody>
            </p:sp>
          </p:grpSp>
          <p:sp>
            <p:nvSpPr>
              <p:cNvPr id="108" name="Rectangle 26">
                <a:extLst>
                  <a:ext uri="{FF2B5EF4-FFF2-40B4-BE49-F238E27FC236}">
                    <a16:creationId xmlns:a16="http://schemas.microsoft.com/office/drawing/2014/main" id="{3471CB83-5C8E-FA44-902C-47F55883DF4F}"/>
                  </a:ext>
                </a:extLst>
              </p:cNvPr>
              <p:cNvSpPr/>
              <p:nvPr/>
            </p:nvSpPr>
            <p:spPr>
              <a:xfrm>
                <a:off x="897493" y="2879973"/>
                <a:ext cx="1208755" cy="121457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87"/>
              </a:p>
            </p:txBody>
          </p:sp>
          <p:sp>
            <p:nvSpPr>
              <p:cNvPr id="109" name="Rectangle 27">
                <a:extLst>
                  <a:ext uri="{FF2B5EF4-FFF2-40B4-BE49-F238E27FC236}">
                    <a16:creationId xmlns:a16="http://schemas.microsoft.com/office/drawing/2014/main" id="{305F1A2C-2263-CA4F-B4DF-8349979D2475}"/>
                  </a:ext>
                </a:extLst>
              </p:cNvPr>
              <p:cNvSpPr/>
              <p:nvPr/>
            </p:nvSpPr>
            <p:spPr>
              <a:xfrm>
                <a:off x="1019803" y="3528162"/>
                <a:ext cx="819757" cy="556268"/>
              </a:xfrm>
              <a:prstGeom prst="rect">
                <a:avLst/>
              </a:prstGeom>
              <a:noFill/>
              <a:ln w="127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87"/>
              </a:p>
            </p:txBody>
          </p:sp>
          <p:sp>
            <p:nvSpPr>
              <p:cNvPr id="110" name="Rectangle 28">
                <a:extLst>
                  <a:ext uri="{FF2B5EF4-FFF2-40B4-BE49-F238E27FC236}">
                    <a16:creationId xmlns:a16="http://schemas.microsoft.com/office/drawing/2014/main" id="{FDACED97-73EB-5145-B9FB-085596A5CA46}"/>
                  </a:ext>
                </a:extLst>
              </p:cNvPr>
              <p:cNvSpPr/>
              <p:nvPr/>
            </p:nvSpPr>
            <p:spPr>
              <a:xfrm>
                <a:off x="908728" y="3189396"/>
                <a:ext cx="550088" cy="479901"/>
              </a:xfrm>
              <a:prstGeom prst="rect">
                <a:avLst/>
              </a:prstGeom>
              <a:noFill/>
              <a:ln w="12700">
                <a:solidFill>
                  <a:srgbClr val="3507F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87"/>
              </a:p>
            </p:txBody>
          </p:sp>
          <p:grpSp>
            <p:nvGrpSpPr>
              <p:cNvPr id="111" name="Group 29">
                <a:extLst>
                  <a:ext uri="{FF2B5EF4-FFF2-40B4-BE49-F238E27FC236}">
                    <a16:creationId xmlns:a16="http://schemas.microsoft.com/office/drawing/2014/main" id="{AC40F934-FE6F-6E43-AD17-5080FCAF6DE8}"/>
                  </a:ext>
                </a:extLst>
              </p:cNvPr>
              <p:cNvGrpSpPr/>
              <p:nvPr/>
            </p:nvGrpSpPr>
            <p:grpSpPr>
              <a:xfrm>
                <a:off x="1782011" y="3067575"/>
                <a:ext cx="497616" cy="211040"/>
                <a:chOff x="21530" y="6740190"/>
                <a:chExt cx="373866" cy="191854"/>
              </a:xfrm>
            </p:grpSpPr>
            <p:sp>
              <p:nvSpPr>
                <p:cNvPr id="114" name="Rectangle 30">
                  <a:extLst>
                    <a:ext uri="{FF2B5EF4-FFF2-40B4-BE49-F238E27FC236}">
                      <a16:creationId xmlns:a16="http://schemas.microsoft.com/office/drawing/2014/main" id="{0775A1D9-C3DC-B94C-A9A9-06720850AB00}"/>
                    </a:ext>
                  </a:extLst>
                </p:cNvPr>
                <p:cNvSpPr/>
                <p:nvPr/>
              </p:nvSpPr>
              <p:spPr>
                <a:xfrm>
                  <a:off x="80243" y="6794119"/>
                  <a:ext cx="178871" cy="9289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40" b="1" dirty="0"/>
                </a:p>
              </p:txBody>
            </p:sp>
            <p:sp>
              <p:nvSpPr>
                <p:cNvPr id="115" name="TextBox 31">
                  <a:extLst>
                    <a:ext uri="{FF2B5EF4-FFF2-40B4-BE49-F238E27FC236}">
                      <a16:creationId xmlns:a16="http://schemas.microsoft.com/office/drawing/2014/main" id="{7F30F282-9D34-424E-8CB3-8A815062FCBD}"/>
                    </a:ext>
                  </a:extLst>
                </p:cNvPr>
                <p:cNvSpPr txBox="1"/>
                <p:nvPr/>
              </p:nvSpPr>
              <p:spPr>
                <a:xfrm>
                  <a:off x="21530" y="6740190"/>
                  <a:ext cx="373866" cy="1918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40" b="1" dirty="0">
                      <a:solidFill>
                        <a:schemeClr val="bg1"/>
                      </a:solidFill>
                    </a:rPr>
                    <a:t>bowl</a:t>
                  </a:r>
                </a:p>
              </p:txBody>
            </p:sp>
          </p:grpSp>
          <p:sp>
            <p:nvSpPr>
              <p:cNvPr id="112" name="Rectangle 32">
                <a:extLst>
                  <a:ext uri="{FF2B5EF4-FFF2-40B4-BE49-F238E27FC236}">
                    <a16:creationId xmlns:a16="http://schemas.microsoft.com/office/drawing/2014/main" id="{27184C84-C891-0243-9C4D-4B9D208C03EB}"/>
                  </a:ext>
                </a:extLst>
              </p:cNvPr>
              <p:cNvSpPr/>
              <p:nvPr/>
            </p:nvSpPr>
            <p:spPr>
              <a:xfrm>
                <a:off x="1440495" y="3122861"/>
                <a:ext cx="660275" cy="535888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87"/>
              </a:p>
            </p:txBody>
          </p:sp>
          <p:sp>
            <p:nvSpPr>
              <p:cNvPr id="113" name="Rectangle 36">
                <a:extLst>
                  <a:ext uri="{FF2B5EF4-FFF2-40B4-BE49-F238E27FC236}">
                    <a16:creationId xmlns:a16="http://schemas.microsoft.com/office/drawing/2014/main" id="{0D424B3D-C5EA-5E45-A3EF-54642EDD2570}"/>
                  </a:ext>
                </a:extLst>
              </p:cNvPr>
              <p:cNvSpPr/>
              <p:nvPr/>
            </p:nvSpPr>
            <p:spPr>
              <a:xfrm>
                <a:off x="1232077" y="3001862"/>
                <a:ext cx="446396" cy="164179"/>
              </a:xfrm>
              <a:prstGeom prst="rect">
                <a:avLst/>
              </a:prstGeom>
              <a:noFill/>
              <a:ln w="127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87"/>
              </a:p>
            </p:txBody>
          </p:sp>
        </p:grpSp>
        <p:grpSp>
          <p:nvGrpSpPr>
            <p:cNvPr id="11" name="Group 64">
              <a:extLst>
                <a:ext uri="{FF2B5EF4-FFF2-40B4-BE49-F238E27FC236}">
                  <a16:creationId xmlns:a16="http://schemas.microsoft.com/office/drawing/2014/main" id="{7C206DE4-4314-D846-805F-62FBCD22E100}"/>
                </a:ext>
              </a:extLst>
            </p:cNvPr>
            <p:cNvGrpSpPr/>
            <p:nvPr/>
          </p:nvGrpSpPr>
          <p:grpSpPr>
            <a:xfrm>
              <a:off x="2039682" y="3157568"/>
              <a:ext cx="1381760" cy="639282"/>
              <a:chOff x="3948256" y="1707839"/>
              <a:chExt cx="1381760" cy="639282"/>
            </a:xfrm>
          </p:grpSpPr>
          <p:sp>
            <p:nvSpPr>
              <p:cNvPr id="97" name="Rectangle 52">
                <a:extLst>
                  <a:ext uri="{FF2B5EF4-FFF2-40B4-BE49-F238E27FC236}">
                    <a16:creationId xmlns:a16="http://schemas.microsoft.com/office/drawing/2014/main" id="{950DCE61-7EA4-E640-8E47-74548D0CA41A}"/>
                  </a:ext>
                </a:extLst>
              </p:cNvPr>
              <p:cNvSpPr/>
              <p:nvPr/>
            </p:nvSpPr>
            <p:spPr>
              <a:xfrm>
                <a:off x="4136769" y="1707839"/>
                <a:ext cx="1000730" cy="63928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87" dirty="0"/>
              </a:p>
            </p:txBody>
          </p:sp>
          <p:sp>
            <p:nvSpPr>
              <p:cNvPr id="98" name="TextBox 61">
                <a:extLst>
                  <a:ext uri="{FF2B5EF4-FFF2-40B4-BE49-F238E27FC236}">
                    <a16:creationId xmlns:a16="http://schemas.microsoft.com/office/drawing/2014/main" id="{ECFB3FF3-2D26-684D-A657-D8110AA31A9F}"/>
                  </a:ext>
                </a:extLst>
              </p:cNvPr>
              <p:cNvSpPr txBox="1"/>
              <p:nvPr/>
            </p:nvSpPr>
            <p:spPr>
              <a:xfrm>
                <a:off x="3948256" y="1742576"/>
                <a:ext cx="1381760" cy="580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80" dirty="0"/>
                  <a:t>Feature generation</a:t>
                </a:r>
              </a:p>
            </p:txBody>
          </p:sp>
        </p:grpSp>
        <p:sp>
          <p:nvSpPr>
            <p:cNvPr id="12" name="TextBox 63">
              <a:extLst>
                <a:ext uri="{FF2B5EF4-FFF2-40B4-BE49-F238E27FC236}">
                  <a16:creationId xmlns:a16="http://schemas.microsoft.com/office/drawing/2014/main" id="{1A37B47C-5C92-624D-A54F-381DDE251371}"/>
                </a:ext>
              </a:extLst>
            </p:cNvPr>
            <p:cNvSpPr txBox="1"/>
            <p:nvPr/>
          </p:nvSpPr>
          <p:spPr>
            <a:xfrm>
              <a:off x="640038" y="2577828"/>
              <a:ext cx="1184901" cy="3341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80" dirty="0"/>
                <a:t>Input layout</a:t>
              </a:r>
            </a:p>
          </p:txBody>
        </p:sp>
        <p:cxnSp>
          <p:nvCxnSpPr>
            <p:cNvPr id="13" name="直线箭头连接符 33">
              <a:extLst>
                <a:ext uri="{FF2B5EF4-FFF2-40B4-BE49-F238E27FC236}">
                  <a16:creationId xmlns:a16="http://schemas.microsoft.com/office/drawing/2014/main" id="{99D8BD73-3E0D-CE46-99B3-7AE97280D7F7}"/>
                </a:ext>
              </a:extLst>
            </p:cNvPr>
            <p:cNvCxnSpPr>
              <a:cxnSpLocks/>
            </p:cNvCxnSpPr>
            <p:nvPr/>
          </p:nvCxnSpPr>
          <p:spPr>
            <a:xfrm>
              <a:off x="1804049" y="3450491"/>
              <a:ext cx="390415" cy="9801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线箭头连接符 33">
              <a:extLst>
                <a:ext uri="{FF2B5EF4-FFF2-40B4-BE49-F238E27FC236}">
                  <a16:creationId xmlns:a16="http://schemas.microsoft.com/office/drawing/2014/main" id="{2DAB4A02-2963-8645-A37D-16C887E11BB7}"/>
                </a:ext>
              </a:extLst>
            </p:cNvPr>
            <p:cNvCxnSpPr>
              <a:cxnSpLocks/>
            </p:cNvCxnSpPr>
            <p:nvPr/>
          </p:nvCxnSpPr>
          <p:spPr>
            <a:xfrm>
              <a:off x="3280003" y="3466482"/>
              <a:ext cx="354923" cy="9801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42">
              <a:extLst>
                <a:ext uri="{FF2B5EF4-FFF2-40B4-BE49-F238E27FC236}">
                  <a16:creationId xmlns:a16="http://schemas.microsoft.com/office/drawing/2014/main" id="{AD13199F-0BC1-A449-B426-CBA3C30BAC80}"/>
                </a:ext>
              </a:extLst>
            </p:cNvPr>
            <p:cNvGrpSpPr/>
            <p:nvPr/>
          </p:nvGrpSpPr>
          <p:grpSpPr>
            <a:xfrm>
              <a:off x="4140524" y="2885762"/>
              <a:ext cx="695711" cy="1287373"/>
              <a:chOff x="4020778" y="2885762"/>
              <a:chExt cx="695711" cy="1287373"/>
            </a:xfrm>
          </p:grpSpPr>
          <p:sp>
            <p:nvSpPr>
              <p:cNvPr id="87" name="立方体 3">
                <a:extLst>
                  <a:ext uri="{FF2B5EF4-FFF2-40B4-BE49-F238E27FC236}">
                    <a16:creationId xmlns:a16="http://schemas.microsoft.com/office/drawing/2014/main" id="{FDF1158B-DE96-DF40-9B31-55464560526A}"/>
                  </a:ext>
                </a:extLst>
              </p:cNvPr>
              <p:cNvSpPr/>
              <p:nvPr/>
            </p:nvSpPr>
            <p:spPr>
              <a:xfrm>
                <a:off x="4038518" y="2885762"/>
                <a:ext cx="672737" cy="12409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387"/>
              </a:p>
            </p:txBody>
          </p:sp>
          <p:sp>
            <p:nvSpPr>
              <p:cNvPr id="88" name="立方体 4">
                <a:extLst>
                  <a:ext uri="{FF2B5EF4-FFF2-40B4-BE49-F238E27FC236}">
                    <a16:creationId xmlns:a16="http://schemas.microsoft.com/office/drawing/2014/main" id="{F5B5C16E-CFE3-104D-8CB0-A2E3292F33C0}"/>
                  </a:ext>
                </a:extLst>
              </p:cNvPr>
              <p:cNvSpPr/>
              <p:nvPr/>
            </p:nvSpPr>
            <p:spPr>
              <a:xfrm>
                <a:off x="4043752" y="3286237"/>
                <a:ext cx="672737" cy="124097"/>
              </a:xfrm>
              <a:prstGeom prst="cub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387" dirty="0"/>
              </a:p>
            </p:txBody>
          </p:sp>
          <p:sp>
            <p:nvSpPr>
              <p:cNvPr id="89" name="立方体 5">
                <a:extLst>
                  <a:ext uri="{FF2B5EF4-FFF2-40B4-BE49-F238E27FC236}">
                    <a16:creationId xmlns:a16="http://schemas.microsoft.com/office/drawing/2014/main" id="{628CAD69-D6E6-CE47-95B7-64F5568861BB}"/>
                  </a:ext>
                </a:extLst>
              </p:cNvPr>
              <p:cNvSpPr/>
              <p:nvPr/>
            </p:nvSpPr>
            <p:spPr>
              <a:xfrm>
                <a:off x="4033737" y="3681277"/>
                <a:ext cx="672737" cy="124097"/>
              </a:xfrm>
              <a:prstGeom prst="cub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387"/>
              </a:p>
            </p:txBody>
          </p:sp>
          <p:sp>
            <p:nvSpPr>
              <p:cNvPr id="90" name="立方体 6">
                <a:extLst>
                  <a:ext uri="{FF2B5EF4-FFF2-40B4-BE49-F238E27FC236}">
                    <a16:creationId xmlns:a16="http://schemas.microsoft.com/office/drawing/2014/main" id="{F6BD56BC-F243-8242-9675-219470C1FAD6}"/>
                  </a:ext>
                </a:extLst>
              </p:cNvPr>
              <p:cNvSpPr/>
              <p:nvPr/>
            </p:nvSpPr>
            <p:spPr>
              <a:xfrm>
                <a:off x="4020778" y="4049038"/>
                <a:ext cx="672737" cy="124097"/>
              </a:xfrm>
              <a:prstGeom prst="cub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387"/>
              </a:p>
            </p:txBody>
          </p:sp>
        </p:grpSp>
        <p:grpSp>
          <p:nvGrpSpPr>
            <p:cNvPr id="44" name="Group 39">
              <a:extLst>
                <a:ext uri="{FF2B5EF4-FFF2-40B4-BE49-F238E27FC236}">
                  <a16:creationId xmlns:a16="http://schemas.microsoft.com/office/drawing/2014/main" id="{55DA9C4C-32E5-0E4D-8D7C-D1C2D125E2ED}"/>
                </a:ext>
              </a:extLst>
            </p:cNvPr>
            <p:cNvGrpSpPr/>
            <p:nvPr/>
          </p:nvGrpSpPr>
          <p:grpSpPr>
            <a:xfrm>
              <a:off x="589174" y="931171"/>
              <a:ext cx="3062020" cy="510433"/>
              <a:chOff x="746502" y="876029"/>
              <a:chExt cx="3062020" cy="510433"/>
            </a:xfrm>
          </p:grpSpPr>
          <p:sp>
            <p:nvSpPr>
              <p:cNvPr id="48" name="立方体 3">
                <a:extLst>
                  <a:ext uri="{FF2B5EF4-FFF2-40B4-BE49-F238E27FC236}">
                    <a16:creationId xmlns:a16="http://schemas.microsoft.com/office/drawing/2014/main" id="{0B581C85-2644-334B-8291-ECBC563ED79D}"/>
                  </a:ext>
                </a:extLst>
              </p:cNvPr>
              <p:cNvSpPr/>
              <p:nvPr/>
            </p:nvSpPr>
            <p:spPr>
              <a:xfrm>
                <a:off x="756550" y="932246"/>
                <a:ext cx="672737" cy="12409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387"/>
              </a:p>
            </p:txBody>
          </p:sp>
          <p:sp>
            <p:nvSpPr>
              <p:cNvPr id="49" name="TextBox 203">
                <a:extLst>
                  <a:ext uri="{FF2B5EF4-FFF2-40B4-BE49-F238E27FC236}">
                    <a16:creationId xmlns:a16="http://schemas.microsoft.com/office/drawing/2014/main" id="{4E9B961E-4ED1-314A-9646-CAC047BA9492}"/>
                  </a:ext>
                </a:extLst>
              </p:cNvPr>
              <p:cNvSpPr txBox="1"/>
              <p:nvPr/>
            </p:nvSpPr>
            <p:spPr>
              <a:xfrm>
                <a:off x="1419239" y="876029"/>
                <a:ext cx="2217446" cy="2725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60" dirty="0"/>
                  <a:t>Initially generated feature vector</a:t>
                </a:r>
              </a:p>
            </p:txBody>
          </p:sp>
          <p:sp>
            <p:nvSpPr>
              <p:cNvPr id="50" name="立方体 9">
                <a:extLst>
                  <a:ext uri="{FF2B5EF4-FFF2-40B4-BE49-F238E27FC236}">
                    <a16:creationId xmlns:a16="http://schemas.microsoft.com/office/drawing/2014/main" id="{4B99E2B8-5719-AE4D-AA2B-A10D3D745381}"/>
                  </a:ext>
                </a:extLst>
              </p:cNvPr>
              <p:cNvSpPr/>
              <p:nvPr/>
            </p:nvSpPr>
            <p:spPr>
              <a:xfrm>
                <a:off x="746502" y="1175445"/>
                <a:ext cx="672737" cy="124097"/>
              </a:xfrm>
              <a:prstGeom prst="cube">
                <a:avLst/>
              </a:prstGeom>
              <a:pattFill prst="wave">
                <a:fgClr>
                  <a:srgbClr val="4472C4"/>
                </a:fgClr>
                <a:bgClr>
                  <a:schemeClr val="bg1"/>
                </a:bgClr>
              </a:pattFill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387" dirty="0"/>
              </a:p>
            </p:txBody>
          </p:sp>
          <p:sp>
            <p:nvSpPr>
              <p:cNvPr id="51" name="TextBox 205">
                <a:extLst>
                  <a:ext uri="{FF2B5EF4-FFF2-40B4-BE49-F238E27FC236}">
                    <a16:creationId xmlns:a16="http://schemas.microsoft.com/office/drawing/2014/main" id="{37A3EA73-2B6E-1442-8210-DC042C04C279}"/>
                  </a:ext>
                </a:extLst>
              </p:cNvPr>
              <p:cNvSpPr txBox="1"/>
              <p:nvPr/>
            </p:nvSpPr>
            <p:spPr>
              <a:xfrm>
                <a:off x="1419239" y="1113869"/>
                <a:ext cx="2389283" cy="2725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60" dirty="0"/>
                  <a:t>Context transformed feature vector</a:t>
                </a:r>
              </a:p>
            </p:txBody>
          </p:sp>
        </p:grpSp>
      </p:grpSp>
      <p:sp>
        <p:nvSpPr>
          <p:cNvPr id="127" name="Rectangle 207">
            <a:extLst>
              <a:ext uri="{FF2B5EF4-FFF2-40B4-BE49-F238E27FC236}">
                <a16:creationId xmlns:a16="http://schemas.microsoft.com/office/drawing/2014/main" id="{7A0AD78E-73F5-F940-A96C-175E0530AB50}"/>
              </a:ext>
            </a:extLst>
          </p:cNvPr>
          <p:cNvSpPr/>
          <p:nvPr/>
        </p:nvSpPr>
        <p:spPr>
          <a:xfrm>
            <a:off x="54665" y="1827015"/>
            <a:ext cx="3457461" cy="67126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87"/>
          </a:p>
        </p:txBody>
      </p:sp>
    </p:spTree>
    <p:extLst>
      <p:ext uri="{BB962C8B-B14F-4D97-AF65-F5344CB8AC3E}">
        <p14:creationId xmlns:p14="http://schemas.microsoft.com/office/powerpoint/2010/main" val="3626798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</TotalTime>
  <Words>473</Words>
  <Application>Microsoft Macintosh PowerPoint</Application>
  <PresentationFormat>宽屏</PresentationFormat>
  <Paragraphs>165</Paragraphs>
  <Slides>19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4" baseType="lpstr">
      <vt:lpstr>等线</vt:lpstr>
      <vt:lpstr>等线 Light</vt:lpstr>
      <vt:lpstr>Arial</vt:lpstr>
      <vt:lpstr>Cambria Math</vt:lpstr>
      <vt:lpstr>Office 主题​​</vt:lpstr>
      <vt:lpstr>Context-Aware Layout to Image Generation with Enhanced Object Appearance  </vt:lpstr>
      <vt:lpstr>Applications</vt:lpstr>
      <vt:lpstr>Applications</vt:lpstr>
      <vt:lpstr>Challenges of layout to image generation</vt:lpstr>
      <vt:lpstr>Challenges of layout to image generation</vt:lpstr>
      <vt:lpstr>Existing methods and limitations</vt:lpstr>
      <vt:lpstr>Existing methods and limitations</vt:lpstr>
      <vt:lpstr>Our method</vt:lpstr>
      <vt:lpstr>Our method – Context modelling</vt:lpstr>
      <vt:lpstr>Our method – Context modelling</vt:lpstr>
      <vt:lpstr>Our method – Context modelling</vt:lpstr>
      <vt:lpstr>Our method – Appearance discrimination</vt:lpstr>
      <vt:lpstr>Our method</vt:lpstr>
      <vt:lpstr>Benchmarks</vt:lpstr>
      <vt:lpstr>Results</vt:lpstr>
      <vt:lpstr>Results</vt:lpstr>
      <vt:lpstr>Results</vt:lpstr>
      <vt:lpstr>Ablation Study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Context-Aware Layout to Image Generation with Enhanced Object Appearance  </dc:title>
  <dc:creator>He, Sen</dc:creator>
  <cp:lastModifiedBy>He, Sen</cp:lastModifiedBy>
  <cp:revision>180</cp:revision>
  <dcterms:created xsi:type="dcterms:W3CDTF">2021-05-11T11:31:06Z</dcterms:created>
  <dcterms:modified xsi:type="dcterms:W3CDTF">2021-05-28T14:19:53Z</dcterms:modified>
</cp:coreProperties>
</file>